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61" r:id="rId4"/>
    <p:sldId id="259" r:id="rId5"/>
    <p:sldId id="266" r:id="rId6"/>
    <p:sldId id="262" r:id="rId7"/>
    <p:sldId id="263" r:id="rId8"/>
    <p:sldId id="260" r:id="rId9"/>
    <p:sldId id="264" r:id="rId10"/>
    <p:sldId id="265" r:id="rId11"/>
    <p:sldId id="267" r:id="rId12"/>
    <p:sldId id="268" r:id="rId13"/>
    <p:sldId id="269" r:id="rId14"/>
    <p:sldId id="270" r:id="rId15"/>
    <p:sldId id="271" r:id="rId16"/>
    <p:sldId id="274" r:id="rId17"/>
    <p:sldId id="275" r:id="rId18"/>
    <p:sldId id="276" r:id="rId19"/>
    <p:sldId id="278" r:id="rId20"/>
    <p:sldId id="277" r:id="rId21"/>
    <p:sldId id="279" r:id="rId22"/>
    <p:sldId id="272" r:id="rId23"/>
    <p:sldId id="273" r:id="rId24"/>
    <p:sldId id="257" r:id="rId25"/>
    <p:sldId id="280" r:id="rId26"/>
    <p:sldId id="281" r:id="rId27"/>
    <p:sldId id="282" r:id="rId28"/>
    <p:sldId id="283" r:id="rId29"/>
    <p:sldId id="285" r:id="rId30"/>
    <p:sldId id="286" r:id="rId31"/>
    <p:sldId id="287" r:id="rId32"/>
    <p:sldId id="288" r:id="rId33"/>
    <p:sldId id="289" r:id="rId34"/>
    <p:sldId id="290" r:id="rId35"/>
    <p:sldId id="291" r:id="rId36"/>
    <p:sldId id="297" r:id="rId37"/>
    <p:sldId id="292" r:id="rId38"/>
    <p:sldId id="295" r:id="rId39"/>
    <p:sldId id="294" r:id="rId40"/>
    <p:sldId id="296" r:id="rId41"/>
    <p:sldId id="293" r:id="rId42"/>
    <p:sldId id="298" r:id="rId43"/>
    <p:sldId id="28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93" autoAdjust="0"/>
  </p:normalViewPr>
  <p:slideViewPr>
    <p:cSldViewPr snapToGrid="0">
      <p:cViewPr varScale="1">
        <p:scale>
          <a:sx n="71" d="100"/>
          <a:sy n="71" d="100"/>
        </p:scale>
        <p:origin x="-2064" y="-96"/>
      </p:cViewPr>
      <p:guideLst>
        <p:guide orient="horz" pos="2160"/>
        <p:guide pos="2880"/>
      </p:guideLst>
    </p:cSldViewPr>
  </p:slideViewPr>
  <p:notesTextViewPr>
    <p:cViewPr>
      <p:scale>
        <a:sx n="1" d="1"/>
        <a:sy n="1" d="1"/>
      </p:scale>
      <p:origin x="0" y="0"/>
    </p:cViewPr>
  </p:notesTextViewPr>
  <p:sorterViewPr>
    <p:cViewPr>
      <p:scale>
        <a:sx n="100" d="100"/>
        <a:sy n="100" d="100"/>
      </p:scale>
      <p:origin x="0" y="38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76AF3-9D51-4D34-AA8E-AC7224A91E18}" type="datetimeFigureOut">
              <a:rPr lang="en-NZ" smtClean="0"/>
              <a:t>29/10/2013</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A2D62-146B-46C3-BFF4-0677556E1147}" type="slidenum">
              <a:rPr lang="en-NZ" smtClean="0"/>
              <a:t>‹#›</a:t>
            </a:fld>
            <a:endParaRPr lang="en-NZ"/>
          </a:p>
        </p:txBody>
      </p:sp>
    </p:spTree>
    <p:extLst>
      <p:ext uri="{BB962C8B-B14F-4D97-AF65-F5344CB8AC3E}">
        <p14:creationId xmlns:p14="http://schemas.microsoft.com/office/powerpoint/2010/main" val="37087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Welcome and personal introduction.</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There is no greater privilege than helping someone who is seeking God. The goal of this course is to prepare you so that you are equipped and confident to help them well.</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The course is designed around helping a person coming forward for prayer at ‘the mercy seat’, hence the name ‘mercy seat counselling’,</a:t>
            </a:r>
            <a:r>
              <a:rPr lang="en-NZ" sz="1200" kern="1200" baseline="0" dirty="0" smtClean="0">
                <a:solidFill>
                  <a:schemeClr val="tx1"/>
                </a:solidFill>
                <a:effectLst/>
                <a:latin typeface="+mn-lt"/>
                <a:ea typeface="+mn-ea"/>
                <a:cs typeface="+mn-cs"/>
              </a:rPr>
              <a:t> but the concepts will apply anywhere you find yourself helping a seeker.</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2</a:t>
            </a:fld>
            <a:endParaRPr lang="en-NZ"/>
          </a:p>
        </p:txBody>
      </p:sp>
    </p:spTree>
    <p:extLst>
      <p:ext uri="{BB962C8B-B14F-4D97-AF65-F5344CB8AC3E}">
        <p14:creationId xmlns:p14="http://schemas.microsoft.com/office/powerpoint/2010/main" val="159286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18</a:t>
            </a:fld>
            <a:endParaRPr lang="en-NZ"/>
          </a:p>
        </p:txBody>
      </p:sp>
    </p:spTree>
    <p:extLst>
      <p:ext uri="{BB962C8B-B14F-4D97-AF65-F5344CB8AC3E}">
        <p14:creationId xmlns:p14="http://schemas.microsoft.com/office/powerpoint/2010/main" val="53013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Refer to the quick reference guide </a:t>
            </a:r>
            <a:r>
              <a:rPr lang="en-NZ" sz="1200" kern="1200" dirty="0" err="1" smtClean="0">
                <a:solidFill>
                  <a:schemeClr val="tx1"/>
                </a:solidFill>
                <a:effectLst/>
                <a:latin typeface="+mn-lt"/>
                <a:ea typeface="+mn-ea"/>
                <a:cs typeface="+mn-cs"/>
              </a:rPr>
              <a:t>handout</a:t>
            </a:r>
            <a:r>
              <a:rPr lang="en-NZ" sz="1200" kern="1200" dirty="0" smtClean="0">
                <a:solidFill>
                  <a:schemeClr val="tx1"/>
                </a:solidFill>
                <a:effectLst/>
                <a:latin typeface="+mn-lt"/>
                <a:ea typeface="+mn-ea"/>
                <a:cs typeface="+mn-cs"/>
              </a:rPr>
              <a:t>. Then in pairs, practice these scenarios. </a:t>
            </a:r>
          </a:p>
          <a:p>
            <a:r>
              <a:rPr lang="en-NZ" sz="1200" kern="1200" dirty="0" smtClean="0">
                <a:solidFill>
                  <a:schemeClr val="tx1"/>
                </a:solidFill>
                <a:effectLst/>
                <a:latin typeface="+mn-lt"/>
                <a:ea typeface="+mn-ea"/>
                <a:cs typeface="+mn-cs"/>
              </a:rPr>
              <a:t>Each person should have two turns at being a seeker and two turns at being the counsellor</a:t>
            </a:r>
          </a:p>
          <a:p>
            <a:r>
              <a:rPr lang="en-NZ" sz="1200" kern="1200" dirty="0" smtClean="0">
                <a:solidFill>
                  <a:schemeClr val="tx1"/>
                </a:solidFill>
                <a:effectLst/>
                <a:latin typeface="+mn-lt"/>
                <a:ea typeface="+mn-ea"/>
                <a:cs typeface="+mn-cs"/>
              </a:rPr>
              <a:t>In the interest of time, assume that the seeker has already agreed for you to pray with them. </a:t>
            </a:r>
          </a:p>
          <a:p>
            <a:r>
              <a:rPr lang="en-NZ" sz="1200" kern="1200" dirty="0" smtClean="0">
                <a:solidFill>
                  <a:schemeClr val="tx1"/>
                </a:solidFill>
                <a:effectLst/>
                <a:latin typeface="+mn-lt"/>
                <a:ea typeface="+mn-ea"/>
                <a:cs typeface="+mn-cs"/>
              </a:rPr>
              <a:t>Have a short debrief after each one before swapping roles. </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19</a:t>
            </a:fld>
            <a:endParaRPr lang="en-NZ"/>
          </a:p>
        </p:txBody>
      </p:sp>
    </p:spTree>
    <p:extLst>
      <p:ext uri="{BB962C8B-B14F-4D97-AF65-F5344CB8AC3E}">
        <p14:creationId xmlns:p14="http://schemas.microsoft.com/office/powerpoint/2010/main" val="279282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Remember, your authority comes from the Word of God, so a key part of helping the person will be to highlight verses that apply to their situation. The quick reference guide and appendices A1 and A2 contain suggestions on how to personalise scripture and some useful scripture references.</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20</a:t>
            </a:fld>
            <a:endParaRPr lang="en-NZ"/>
          </a:p>
        </p:txBody>
      </p:sp>
    </p:spTree>
    <p:extLst>
      <p:ext uri="{BB962C8B-B14F-4D97-AF65-F5344CB8AC3E}">
        <p14:creationId xmlns:p14="http://schemas.microsoft.com/office/powerpoint/2010/main" val="682864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We’ve looked at a process for counselling</a:t>
            </a:r>
            <a:r>
              <a:rPr lang="en-NZ" baseline="0" dirty="0" smtClean="0"/>
              <a:t> seekers, in three stages.</a:t>
            </a:r>
          </a:p>
          <a:p>
            <a:pPr marL="228600" indent="-228600">
              <a:buFont typeface="+mj-lt"/>
              <a:buAutoNum type="arabicPeriod"/>
            </a:pPr>
            <a:r>
              <a:rPr lang="en-NZ" baseline="0" dirty="0" smtClean="0"/>
              <a:t>Before: make sure you pray and have in place a system for deciding who prays for who</a:t>
            </a:r>
          </a:p>
          <a:p>
            <a:pPr marL="228600" indent="-228600">
              <a:buFont typeface="+mj-lt"/>
              <a:buAutoNum type="arabicPeriod"/>
            </a:pPr>
            <a:r>
              <a:rPr lang="en-NZ" baseline="0" dirty="0" smtClean="0"/>
              <a:t>During: once you’ve decided to counsel someone:</a:t>
            </a:r>
          </a:p>
          <a:p>
            <a:pPr marL="685800" lvl="1" indent="-228600">
              <a:buFont typeface="Arial" panose="020B0604020202020204" pitchFamily="34" charset="0"/>
              <a:buChar char="•"/>
            </a:pPr>
            <a:r>
              <a:rPr lang="en-NZ" baseline="0" dirty="0" smtClean="0"/>
              <a:t>Pray, then approach the person, introduce yourself and check that they are comfortable with your support. Then listen.</a:t>
            </a:r>
          </a:p>
          <a:p>
            <a:pPr marL="628650" lvl="1" indent="-171450">
              <a:buFont typeface="Arial" panose="020B0604020202020204" pitchFamily="34" charset="0"/>
              <a:buChar char="•"/>
            </a:pPr>
            <a:r>
              <a:rPr lang="en-NZ" baseline="0" dirty="0" smtClean="0"/>
              <a:t>Depending on their reason, follow the relevant steps.</a:t>
            </a:r>
          </a:p>
          <a:p>
            <a:pPr marL="628650" lvl="1" indent="-171450">
              <a:buFont typeface="Arial" panose="020B0604020202020204" pitchFamily="34" charset="0"/>
              <a:buChar char="•"/>
            </a:pPr>
            <a:r>
              <a:rPr lang="en-NZ" baseline="0" dirty="0" smtClean="0"/>
              <a:t>Finish by asking them to pray and ensure you have contact details for follow up.</a:t>
            </a:r>
          </a:p>
          <a:p>
            <a:endParaRPr lang="en-NZ" baseline="0" dirty="0" smtClean="0"/>
          </a:p>
          <a:p>
            <a:r>
              <a:rPr lang="en-NZ" baseline="0" dirty="0" smtClean="0"/>
              <a:t>3. During follow up, make sure you check that they have in place good support mechanisms to grow as a dynamic disciple. </a:t>
            </a:r>
            <a:endParaRPr lang="en-NZ" dirty="0" smtClean="0"/>
          </a:p>
          <a:p>
            <a:endParaRPr lang="en-NZ" dirty="0" smtClean="0"/>
          </a:p>
          <a:p>
            <a:endParaRPr lang="en-NZ" dirty="0" smtClean="0"/>
          </a:p>
          <a:p>
            <a:r>
              <a:rPr lang="en-NZ" dirty="0" smtClean="0"/>
              <a:t>P14: What</a:t>
            </a:r>
            <a:r>
              <a:rPr lang="en-NZ" baseline="0" dirty="0" smtClean="0"/>
              <a:t> is the main thing you want to remember from this session?</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24</a:t>
            </a:fld>
            <a:endParaRPr lang="en-NZ"/>
          </a:p>
        </p:txBody>
      </p:sp>
    </p:spTree>
    <p:extLst>
      <p:ext uri="{BB962C8B-B14F-4D97-AF65-F5344CB8AC3E}">
        <p14:creationId xmlns:p14="http://schemas.microsoft.com/office/powerpoint/2010/main" val="2583213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On pages 14-15, there are a series of topics and questions.</a:t>
            </a:r>
          </a:p>
          <a:p>
            <a:r>
              <a:rPr lang="en-NZ" sz="1200" kern="1200" dirty="0" smtClean="0">
                <a:solidFill>
                  <a:schemeClr val="tx1"/>
                </a:solidFill>
                <a:effectLst/>
                <a:latin typeface="+mn-lt"/>
                <a:ea typeface="+mn-ea"/>
                <a:cs typeface="+mn-cs"/>
              </a:rPr>
              <a:t>Introduce the topic and ask the question, then supplement</a:t>
            </a:r>
            <a:r>
              <a:rPr lang="en-NZ" sz="1200" kern="1200" baseline="0" dirty="0" smtClean="0">
                <a:solidFill>
                  <a:schemeClr val="tx1"/>
                </a:solidFill>
                <a:effectLst/>
                <a:latin typeface="+mn-lt"/>
                <a:ea typeface="+mn-ea"/>
                <a:cs typeface="+mn-cs"/>
              </a:rPr>
              <a:t> the answers with content from the book only if you feel it necessary.</a:t>
            </a:r>
          </a:p>
          <a:p>
            <a:endParaRPr lang="en-NZ" sz="1200" kern="1200" baseline="0" dirty="0" smtClean="0">
              <a:solidFill>
                <a:schemeClr val="tx1"/>
              </a:solidFill>
              <a:effectLst/>
              <a:latin typeface="+mn-lt"/>
              <a:ea typeface="+mn-ea"/>
              <a:cs typeface="+mn-cs"/>
            </a:endParaRPr>
          </a:p>
          <a:p>
            <a:endParaRPr lang="en-NZ"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4A2D62-146B-46C3-BFF4-0677556E1147}" type="slidenum">
              <a:rPr lang="en-NZ" smtClean="0"/>
              <a:t>26</a:t>
            </a:fld>
            <a:endParaRPr lang="en-NZ"/>
          </a:p>
        </p:txBody>
      </p:sp>
    </p:spTree>
    <p:extLst>
      <p:ext uri="{BB962C8B-B14F-4D97-AF65-F5344CB8AC3E}">
        <p14:creationId xmlns:p14="http://schemas.microsoft.com/office/powerpoint/2010/main" val="68809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P17: What</a:t>
            </a:r>
            <a:r>
              <a:rPr lang="en-NZ" baseline="0" dirty="0" smtClean="0"/>
              <a:t> is the main thing you want to remember from this session?</a:t>
            </a:r>
            <a:endParaRPr lang="en-NZ" dirty="0" smtClean="0"/>
          </a:p>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27</a:t>
            </a:fld>
            <a:endParaRPr lang="en-NZ"/>
          </a:p>
        </p:txBody>
      </p:sp>
    </p:spTree>
    <p:extLst>
      <p:ext uri="{BB962C8B-B14F-4D97-AF65-F5344CB8AC3E}">
        <p14:creationId xmlns:p14="http://schemas.microsoft.com/office/powerpoint/2010/main" val="3830994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[Comment: This section is designed for settings</a:t>
            </a:r>
            <a:r>
              <a:rPr lang="en-NZ" baseline="0" dirty="0" smtClean="0"/>
              <a:t> when you ask people to receive prayer by the laying on of hands.</a:t>
            </a:r>
          </a:p>
          <a:p>
            <a:r>
              <a:rPr lang="en-NZ" dirty="0" smtClean="0"/>
              <a:t>If your intent is only to train people for mercy seat counselling, you can omit this section, but some corps may find this useful to help with preparation for an Alpha weekend, or evening service meeting.]</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28</a:t>
            </a:fld>
            <a:endParaRPr lang="en-NZ"/>
          </a:p>
        </p:txBody>
      </p:sp>
    </p:spTree>
    <p:extLst>
      <p:ext uri="{BB962C8B-B14F-4D97-AF65-F5344CB8AC3E}">
        <p14:creationId xmlns:p14="http://schemas.microsoft.com/office/powerpoint/2010/main" val="3752226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When talking about laying on of hands, talk</a:t>
            </a:r>
            <a:r>
              <a:rPr lang="en-NZ" baseline="0" dirty="0" smtClean="0"/>
              <a:t> about where to place your hands – normally on their shoulder. Be careful about placing your hand on a woman’s shoulder from in front. Many people (and cultures) don’t like you touching their head. Touch lightly – don’t push.</a:t>
            </a:r>
          </a:p>
          <a:p>
            <a:endParaRPr lang="en-NZ" baseline="0" dirty="0" smtClean="0"/>
          </a:p>
          <a:p>
            <a:r>
              <a:rPr lang="en-NZ" baseline="0" dirty="0" smtClean="0"/>
              <a:t>Often good to stand behind, in case the person falls.</a:t>
            </a:r>
          </a:p>
          <a:p>
            <a:r>
              <a:rPr lang="en-NZ" baseline="0" dirty="0" smtClean="0"/>
              <a:t>Keep your eyes open.</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33</a:t>
            </a:fld>
            <a:endParaRPr lang="en-NZ"/>
          </a:p>
        </p:txBody>
      </p:sp>
    </p:spTree>
    <p:extLst>
      <p:ext uri="{BB962C8B-B14F-4D97-AF65-F5344CB8AC3E}">
        <p14:creationId xmlns:p14="http://schemas.microsoft.com/office/powerpoint/2010/main" val="339675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Discuss the local expectations for each topic.</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35</a:t>
            </a:fld>
            <a:endParaRPr lang="en-NZ"/>
          </a:p>
        </p:txBody>
      </p:sp>
    </p:spTree>
    <p:extLst>
      <p:ext uri="{BB962C8B-B14F-4D97-AF65-F5344CB8AC3E}">
        <p14:creationId xmlns:p14="http://schemas.microsoft.com/office/powerpoint/2010/main" val="2935695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38</a:t>
            </a:fld>
            <a:endParaRPr lang="en-NZ"/>
          </a:p>
        </p:txBody>
      </p:sp>
    </p:spTree>
    <p:extLst>
      <p:ext uri="{BB962C8B-B14F-4D97-AF65-F5344CB8AC3E}">
        <p14:creationId xmlns:p14="http://schemas.microsoft.com/office/powerpoint/2010/main" val="383099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We’ll look at the origins and significance of the ‘mercy seat’, discuss the reasons people come forward and how different responses require different approaches. Then after a bit of practice, we’ll look at a few other general things we think you should know.</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Breaks times?</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Course books – yours</a:t>
            </a:r>
            <a:r>
              <a:rPr lang="en-NZ" sz="1200" kern="1200" baseline="0" dirty="0" smtClean="0">
                <a:solidFill>
                  <a:schemeClr val="tx1"/>
                </a:solidFill>
                <a:effectLst/>
                <a:latin typeface="+mn-lt"/>
                <a:ea typeface="+mn-ea"/>
                <a:cs typeface="+mn-cs"/>
              </a:rPr>
              <a:t> to keep. We will follow the books closely. Blank notes pages at the end.</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baseline="0" dirty="0" smtClean="0">
                <a:solidFill>
                  <a:schemeClr val="tx1"/>
                </a:solidFill>
                <a:effectLst/>
                <a:latin typeface="+mn-lt"/>
                <a:ea typeface="+mn-ea"/>
                <a:cs typeface="+mn-cs"/>
              </a:rPr>
              <a:t>If you are providing training for people who don’t normally attend the venue, please cover your Emergency procedures and the location of your toilets.</a:t>
            </a: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3</a:t>
            </a:fld>
            <a:endParaRPr lang="en-NZ"/>
          </a:p>
        </p:txBody>
      </p:sp>
    </p:spTree>
    <p:extLst>
      <p:ext uri="{BB962C8B-B14F-4D97-AF65-F5344CB8AC3E}">
        <p14:creationId xmlns:p14="http://schemas.microsoft.com/office/powerpoint/2010/main" val="1971174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We’ve looked at a process for counselling</a:t>
            </a:r>
            <a:r>
              <a:rPr lang="en-NZ" baseline="0" dirty="0" smtClean="0"/>
              <a:t> seekers, in three stages.</a:t>
            </a:r>
          </a:p>
          <a:p>
            <a:pPr marL="228600" indent="-228600">
              <a:buFont typeface="+mj-lt"/>
              <a:buAutoNum type="arabicPeriod"/>
            </a:pPr>
            <a:r>
              <a:rPr lang="en-NZ" baseline="0" dirty="0" smtClean="0"/>
              <a:t>Before: make sure you pray and have in place a system for deciding who prays for who</a:t>
            </a:r>
          </a:p>
          <a:p>
            <a:pPr marL="228600" indent="-228600">
              <a:buFont typeface="+mj-lt"/>
              <a:buAutoNum type="arabicPeriod"/>
            </a:pPr>
            <a:r>
              <a:rPr lang="en-NZ" baseline="0" dirty="0" smtClean="0"/>
              <a:t>During: once you’ve decided to counsel someone:</a:t>
            </a:r>
          </a:p>
          <a:p>
            <a:pPr marL="685800" lvl="1" indent="-228600">
              <a:buFont typeface="Arial" panose="020B0604020202020204" pitchFamily="34" charset="0"/>
              <a:buChar char="•"/>
            </a:pPr>
            <a:r>
              <a:rPr lang="en-NZ" baseline="0" dirty="0" smtClean="0"/>
              <a:t>Pray, then approach the person, introduce yourself and check that they are comfortable with your support. Then listen.</a:t>
            </a:r>
          </a:p>
          <a:p>
            <a:pPr marL="628650" lvl="1" indent="-171450">
              <a:buFont typeface="Arial" panose="020B0604020202020204" pitchFamily="34" charset="0"/>
              <a:buChar char="•"/>
            </a:pPr>
            <a:r>
              <a:rPr lang="en-NZ" baseline="0" dirty="0" smtClean="0"/>
              <a:t>Depending on their reason, follow the relevant steps.</a:t>
            </a:r>
          </a:p>
          <a:p>
            <a:pPr marL="628650" lvl="1" indent="-171450">
              <a:buFont typeface="Arial" panose="020B0604020202020204" pitchFamily="34" charset="0"/>
              <a:buChar char="•"/>
            </a:pPr>
            <a:r>
              <a:rPr lang="en-NZ" baseline="0" dirty="0" smtClean="0"/>
              <a:t>Finish by asking them to pray and ensure you have contact details for follow up.</a:t>
            </a:r>
          </a:p>
          <a:p>
            <a:endParaRPr lang="en-NZ" baseline="0" dirty="0" smtClean="0"/>
          </a:p>
          <a:p>
            <a:r>
              <a:rPr lang="en-NZ" baseline="0" dirty="0" smtClean="0"/>
              <a:t>3. During follow up, make sure you check that they have in place good support mechanisms to grow as a dynamic disciple. </a:t>
            </a:r>
            <a:endParaRPr lang="en-NZ" dirty="0" smtClean="0"/>
          </a:p>
        </p:txBody>
      </p:sp>
      <p:sp>
        <p:nvSpPr>
          <p:cNvPr id="4" name="Slide Number Placeholder 3"/>
          <p:cNvSpPr>
            <a:spLocks noGrp="1"/>
          </p:cNvSpPr>
          <p:nvPr>
            <p:ph type="sldNum" sz="quarter" idx="10"/>
          </p:nvPr>
        </p:nvSpPr>
        <p:spPr/>
        <p:txBody>
          <a:bodyPr/>
          <a:lstStyle/>
          <a:p>
            <a:fld id="{3B4A2D62-146B-46C3-BFF4-0677556E1147}" type="slidenum">
              <a:rPr lang="en-NZ" smtClean="0"/>
              <a:t>39</a:t>
            </a:fld>
            <a:endParaRPr lang="en-NZ"/>
          </a:p>
        </p:txBody>
      </p:sp>
    </p:spTree>
    <p:extLst>
      <p:ext uri="{BB962C8B-B14F-4D97-AF65-F5344CB8AC3E}">
        <p14:creationId xmlns:p14="http://schemas.microsoft.com/office/powerpoint/2010/main" val="258321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Finish with prayer</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42</a:t>
            </a:fld>
            <a:endParaRPr lang="en-NZ"/>
          </a:p>
        </p:txBody>
      </p:sp>
    </p:spTree>
    <p:extLst>
      <p:ext uri="{BB962C8B-B14F-4D97-AF65-F5344CB8AC3E}">
        <p14:creationId xmlns:p14="http://schemas.microsoft.com/office/powerpoint/2010/main" val="159286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 get us started, let’s introduce ourselves using the </a:t>
            </a:r>
            <a:r>
              <a:rPr lang="en-NZ" baseline="0" dirty="0" smtClean="0"/>
              <a:t>three questions on the screen.</a:t>
            </a:r>
            <a:endParaRPr lang="en-NZ" dirty="0" smtClean="0"/>
          </a:p>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4</a:t>
            </a:fld>
            <a:endParaRPr lang="en-NZ"/>
          </a:p>
        </p:txBody>
      </p:sp>
    </p:spTree>
    <p:extLst>
      <p:ext uri="{BB962C8B-B14F-4D97-AF65-F5344CB8AC3E}">
        <p14:creationId xmlns:p14="http://schemas.microsoft.com/office/powerpoint/2010/main" val="324629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 do you know about ‘the mercy seat?’</a:t>
            </a:r>
          </a:p>
          <a:p>
            <a:r>
              <a:rPr lang="en-NZ" dirty="0" smtClean="0"/>
              <a:t>What is it? Why is it used? Where did the concept come from?</a:t>
            </a:r>
          </a:p>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5</a:t>
            </a:fld>
            <a:endParaRPr lang="en-NZ"/>
          </a:p>
        </p:txBody>
      </p:sp>
    </p:spTree>
    <p:extLst>
      <p:ext uri="{BB962C8B-B14F-4D97-AF65-F5344CB8AC3E}">
        <p14:creationId xmlns:p14="http://schemas.microsoft.com/office/powerpoint/2010/main" val="207540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What about the mercy seat counsellor?</a:t>
            </a:r>
            <a:r>
              <a:rPr lang="en-NZ" baseline="0" dirty="0" smtClean="0"/>
              <a:t> What qualities do you think they need?</a:t>
            </a:r>
          </a:p>
          <a:p>
            <a:r>
              <a:rPr lang="en-NZ" sz="1200" dirty="0" smtClean="0"/>
              <a:t>Rate these qualities as essential, useful or largely irrelevant</a:t>
            </a:r>
            <a:endParaRPr lang="en-NZ" dirty="0" smtClean="0"/>
          </a:p>
          <a:p>
            <a:endParaRPr lang="en-NZ" dirty="0" smtClean="0"/>
          </a:p>
          <a:p>
            <a:r>
              <a:rPr lang="en-NZ" dirty="0" smtClean="0"/>
              <a:t>Comment:</a:t>
            </a:r>
          </a:p>
          <a:p>
            <a:r>
              <a:rPr lang="en-NZ" dirty="0" smtClean="0"/>
              <a:t>There is arguably no right</a:t>
            </a:r>
            <a:r>
              <a:rPr lang="en-NZ" baseline="0" dirty="0" smtClean="0"/>
              <a:t> or wrong answers – instead, we hope there is good discussion. Use the discussion to encourage people who feel that they are ill-equipped (e.g. Not an officer, haven’t studied theology, not a trained counsellor, etc.) and also to highlight some not so obvious essentials (e.g. personal hygiene, good hearing).</a:t>
            </a:r>
          </a:p>
          <a:p>
            <a:endParaRPr lang="en-NZ" baseline="0" dirty="0" smtClean="0"/>
          </a:p>
          <a:p>
            <a:r>
              <a:rPr lang="en-NZ" baseline="0" dirty="0" smtClean="0"/>
              <a:t>Here’s a potential answer.</a:t>
            </a:r>
          </a:p>
          <a:p>
            <a:endParaRPr lang="en-NZ" baseline="0" dirty="0" smtClean="0"/>
          </a:p>
          <a:p>
            <a:r>
              <a:rPr lang="en-NZ" b="1" baseline="0" dirty="0" smtClean="0"/>
              <a:t>ESSENTIAL</a:t>
            </a:r>
          </a:p>
          <a:p>
            <a:r>
              <a:rPr lang="en-NZ" baseline="0" dirty="0" smtClean="0"/>
              <a:t>Faith in God</a:t>
            </a:r>
          </a:p>
          <a:p>
            <a:r>
              <a:rPr lang="en-NZ" baseline="0" dirty="0" smtClean="0"/>
              <a:t>Ability to relate well to others, empathy, tact</a:t>
            </a:r>
          </a:p>
          <a:p>
            <a:r>
              <a:rPr lang="en-NZ" baseline="0" dirty="0" smtClean="0"/>
              <a:t>Good personal hygiene</a:t>
            </a:r>
          </a:p>
          <a:p>
            <a:r>
              <a:rPr lang="en-NZ" baseline="0" dirty="0" smtClean="0"/>
              <a:t>Confidentiality</a:t>
            </a:r>
          </a:p>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Knowledge of the Bible (but can be supplemented by cheat sheets)</a:t>
            </a:r>
          </a:p>
          <a:p>
            <a:r>
              <a:rPr lang="en-NZ" baseline="0" dirty="0" smtClean="0"/>
              <a:t>Sensitivity to the Holy Spirit</a:t>
            </a:r>
          </a:p>
          <a:p>
            <a:r>
              <a:rPr lang="en-NZ" baseline="0" dirty="0" smtClean="0"/>
              <a:t>Availability for follow up</a:t>
            </a:r>
          </a:p>
          <a:p>
            <a:r>
              <a:rPr lang="en-NZ" baseline="0" dirty="0" smtClean="0"/>
              <a:t>Good hearing</a:t>
            </a:r>
          </a:p>
          <a:p>
            <a:endParaRPr lang="en-NZ" baseline="0" dirty="0" smtClean="0"/>
          </a:p>
          <a:p>
            <a:r>
              <a:rPr lang="en-NZ" b="1" baseline="0" dirty="0" smtClean="0"/>
              <a:t>USEFUL</a:t>
            </a:r>
          </a:p>
          <a:p>
            <a:r>
              <a:rPr lang="en-NZ" baseline="0" dirty="0" smtClean="0"/>
              <a:t>Theology degree</a:t>
            </a:r>
          </a:p>
          <a:p>
            <a:r>
              <a:rPr lang="en-NZ" baseline="0" dirty="0" smtClean="0"/>
              <a:t>Knowing the individual</a:t>
            </a:r>
          </a:p>
          <a:p>
            <a:pPr marL="0" marR="0" indent="0" algn="l" defTabSz="914400" rtl="0" eaLnBrk="1" fontAlgn="auto" latinLnBrk="0" hangingPunct="1">
              <a:lnSpc>
                <a:spcPct val="100000"/>
              </a:lnSpc>
              <a:spcBef>
                <a:spcPts val="0"/>
              </a:spcBef>
              <a:spcAft>
                <a:spcPts val="0"/>
              </a:spcAft>
              <a:buClrTx/>
              <a:buSzTx/>
              <a:buFontTx/>
              <a:buNone/>
              <a:tabLst/>
              <a:defRPr/>
            </a:pPr>
            <a:r>
              <a:rPr lang="en-NZ" b="0" dirty="0" smtClean="0"/>
              <a:t>Officer training</a:t>
            </a:r>
          </a:p>
          <a:p>
            <a:endParaRPr lang="en-NZ" baseline="0" dirty="0" smtClean="0"/>
          </a:p>
          <a:p>
            <a:r>
              <a:rPr lang="en-NZ" b="1" baseline="0" dirty="0" smtClean="0"/>
              <a:t>LARGELY IRRELEVANT</a:t>
            </a:r>
          </a:p>
          <a:p>
            <a:r>
              <a:rPr lang="en-NZ" b="0" dirty="0" smtClean="0"/>
              <a:t>Counselling qualification</a:t>
            </a:r>
            <a:endParaRPr lang="en-NZ" b="0" dirty="0"/>
          </a:p>
        </p:txBody>
      </p:sp>
      <p:sp>
        <p:nvSpPr>
          <p:cNvPr id="4" name="Slide Number Placeholder 3"/>
          <p:cNvSpPr>
            <a:spLocks noGrp="1"/>
          </p:cNvSpPr>
          <p:nvPr>
            <p:ph type="sldNum" sz="quarter" idx="10"/>
          </p:nvPr>
        </p:nvSpPr>
        <p:spPr/>
        <p:txBody>
          <a:bodyPr/>
          <a:lstStyle/>
          <a:p>
            <a:fld id="{3B4A2D62-146B-46C3-BFF4-0677556E1147}" type="slidenum">
              <a:rPr lang="en-NZ" smtClean="0"/>
              <a:t>8</a:t>
            </a:fld>
            <a:endParaRPr lang="en-NZ"/>
          </a:p>
        </p:txBody>
      </p:sp>
    </p:spTree>
    <p:extLst>
      <p:ext uri="{BB962C8B-B14F-4D97-AF65-F5344CB8AC3E}">
        <p14:creationId xmlns:p14="http://schemas.microsoft.com/office/powerpoint/2010/main" val="49066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P7: What</a:t>
            </a:r>
            <a:r>
              <a:rPr lang="en-NZ" baseline="0" dirty="0" smtClean="0"/>
              <a:t> is the main thing you want to remember from this session?</a:t>
            </a:r>
            <a:endParaRPr lang="en-NZ" dirty="0" smtClean="0"/>
          </a:p>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9</a:t>
            </a:fld>
            <a:endParaRPr lang="en-NZ"/>
          </a:p>
        </p:txBody>
      </p:sp>
    </p:spTree>
    <p:extLst>
      <p:ext uri="{BB962C8B-B14F-4D97-AF65-F5344CB8AC3E}">
        <p14:creationId xmlns:p14="http://schemas.microsoft.com/office/powerpoint/2010/main" val="175446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mtClean="0"/>
              <a:t>Having prayed and decided to go and support someone, we’re now moving on to what happens during our time with</a:t>
            </a:r>
            <a:r>
              <a:rPr lang="en-NZ" baseline="0" smtClean="0"/>
              <a:t> the person.</a:t>
            </a:r>
          </a:p>
          <a:p>
            <a:r>
              <a:rPr lang="en-NZ" baseline="0" smtClean="0"/>
              <a:t>Let’s </a:t>
            </a:r>
            <a:r>
              <a:rPr lang="en-NZ" baseline="0" dirty="0" smtClean="0"/>
              <a:t>start by getting an understanding of why people come forward in the first place.</a:t>
            </a:r>
          </a:p>
          <a:p>
            <a:endParaRPr lang="en-NZ" baseline="0" dirty="0" smtClean="0"/>
          </a:p>
          <a:p>
            <a:r>
              <a:rPr lang="en-NZ" dirty="0" smtClean="0"/>
              <a:t>What are the different reasons people come forward for prayer? </a:t>
            </a:r>
          </a:p>
          <a:p>
            <a:r>
              <a:rPr lang="en-NZ" dirty="0" smtClean="0"/>
              <a:t>Do different reasons require different counselling approaches? Are there some things that are common? </a:t>
            </a:r>
          </a:p>
        </p:txBody>
      </p:sp>
      <p:sp>
        <p:nvSpPr>
          <p:cNvPr id="4" name="Slide Number Placeholder 3"/>
          <p:cNvSpPr>
            <a:spLocks noGrp="1"/>
          </p:cNvSpPr>
          <p:nvPr>
            <p:ph type="sldNum" sz="quarter" idx="10"/>
          </p:nvPr>
        </p:nvSpPr>
        <p:spPr/>
        <p:txBody>
          <a:bodyPr/>
          <a:lstStyle/>
          <a:p>
            <a:fld id="{3B4A2D62-146B-46C3-BFF4-0677556E1147}" type="slidenum">
              <a:rPr lang="en-NZ" smtClean="0"/>
              <a:t>14</a:t>
            </a:fld>
            <a:endParaRPr lang="en-NZ"/>
          </a:p>
        </p:txBody>
      </p:sp>
    </p:spTree>
    <p:extLst>
      <p:ext uri="{BB962C8B-B14F-4D97-AF65-F5344CB8AC3E}">
        <p14:creationId xmlns:p14="http://schemas.microsoft.com/office/powerpoint/2010/main" val="337259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15</a:t>
            </a:fld>
            <a:endParaRPr lang="en-NZ"/>
          </a:p>
        </p:txBody>
      </p:sp>
    </p:spTree>
    <p:extLst>
      <p:ext uri="{BB962C8B-B14F-4D97-AF65-F5344CB8AC3E}">
        <p14:creationId xmlns:p14="http://schemas.microsoft.com/office/powerpoint/2010/main" val="2716589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You only have one chance to make a first impression. The objective of the start phase is to introduce yourself, check that the person wants someone (and you) to pray with them, and to find out what support (if any) they would like. </a:t>
            </a:r>
          </a:p>
          <a:p>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We suggest the following steps:</a:t>
            </a:r>
          </a:p>
          <a:p>
            <a:pPr lvl="0"/>
            <a:r>
              <a:rPr lang="en-NZ" sz="1200" b="1" kern="1200" dirty="0" smtClean="0">
                <a:solidFill>
                  <a:schemeClr val="tx1"/>
                </a:solidFill>
                <a:effectLst/>
                <a:latin typeface="+mn-lt"/>
                <a:ea typeface="+mn-ea"/>
                <a:cs typeface="+mn-cs"/>
              </a:rPr>
              <a:t>Silent prayer</a:t>
            </a:r>
            <a:r>
              <a:rPr lang="en-NZ" sz="1200" kern="1200" dirty="0" smtClean="0">
                <a:solidFill>
                  <a:schemeClr val="tx1"/>
                </a:solidFill>
                <a:effectLst/>
                <a:latin typeface="+mn-lt"/>
                <a:ea typeface="+mn-ea"/>
                <a:cs typeface="+mn-cs"/>
              </a:rPr>
              <a:t>: before talking to the seeker, pray silently for guidance and wisdom in dealing with their needs.</a:t>
            </a:r>
          </a:p>
          <a:p>
            <a:pPr lvl="0"/>
            <a:r>
              <a:rPr lang="en-NZ" sz="1200" b="1" kern="1200" dirty="0" smtClean="0">
                <a:solidFill>
                  <a:schemeClr val="tx1"/>
                </a:solidFill>
                <a:effectLst/>
                <a:latin typeface="+mn-lt"/>
                <a:ea typeface="+mn-ea"/>
                <a:cs typeface="+mn-cs"/>
              </a:rPr>
              <a:t>Introductions</a:t>
            </a:r>
            <a:r>
              <a:rPr lang="en-NZ" sz="1200" kern="1200" dirty="0" smtClean="0">
                <a:solidFill>
                  <a:schemeClr val="tx1"/>
                </a:solidFill>
                <a:effectLst/>
                <a:latin typeface="+mn-lt"/>
                <a:ea typeface="+mn-ea"/>
                <a:cs typeface="+mn-cs"/>
              </a:rPr>
              <a:t> (if necessary): gently introduce yourself and find out the seeker’s name so that you can pray for them by name.</a:t>
            </a:r>
          </a:p>
          <a:p>
            <a:pPr lvl="0"/>
            <a:r>
              <a:rPr lang="en-NZ" sz="1200" b="1" kern="1200" dirty="0" smtClean="0">
                <a:solidFill>
                  <a:schemeClr val="tx1"/>
                </a:solidFill>
                <a:effectLst/>
                <a:latin typeface="+mn-lt"/>
                <a:ea typeface="+mn-ea"/>
                <a:cs typeface="+mn-cs"/>
              </a:rPr>
              <a:t>Permission</a:t>
            </a:r>
            <a:r>
              <a:rPr lang="en-NZ" sz="1200" kern="1200" dirty="0" smtClean="0">
                <a:solidFill>
                  <a:schemeClr val="tx1"/>
                </a:solidFill>
                <a:effectLst/>
                <a:latin typeface="+mn-lt"/>
                <a:ea typeface="+mn-ea"/>
                <a:cs typeface="+mn-cs"/>
              </a:rPr>
              <a:t> (would they like support?): people come to the mercy seat for many reasons and we must never force ourselves on anyone. They may have someone they particularly wish to pray with, or simply prefer to be on their own, so we need to give them the choice. If they wish to be on their own, tell them you will pray for them silently. If they have someone they would prefer to speak with, go and find them.</a:t>
            </a:r>
          </a:p>
          <a:p>
            <a:pPr lvl="0"/>
            <a:r>
              <a:rPr lang="en-NZ" sz="1200" b="1" kern="1200" dirty="0" smtClean="0">
                <a:solidFill>
                  <a:schemeClr val="tx1"/>
                </a:solidFill>
                <a:effectLst/>
                <a:latin typeface="+mn-lt"/>
                <a:ea typeface="+mn-ea"/>
                <a:cs typeface="+mn-cs"/>
              </a:rPr>
              <a:t>Ask</a:t>
            </a:r>
            <a:r>
              <a:rPr lang="en-NZ" sz="1200" kern="1200" dirty="0" smtClean="0">
                <a:solidFill>
                  <a:schemeClr val="tx1"/>
                </a:solidFill>
                <a:effectLst/>
                <a:latin typeface="+mn-lt"/>
                <a:ea typeface="+mn-ea"/>
                <a:cs typeface="+mn-cs"/>
              </a:rPr>
              <a:t> (why is the seeker here?): ask if the seeker has a particular need or request about which the two of you can pray.</a:t>
            </a:r>
          </a:p>
          <a:p>
            <a:r>
              <a:rPr lang="en-NZ" sz="1200" b="1" kern="1200" dirty="0" smtClean="0">
                <a:solidFill>
                  <a:schemeClr val="tx1"/>
                </a:solidFill>
                <a:effectLst/>
                <a:latin typeface="+mn-lt"/>
                <a:ea typeface="+mn-ea"/>
                <a:cs typeface="+mn-cs"/>
              </a:rPr>
              <a:t>Listening</a:t>
            </a:r>
            <a:r>
              <a:rPr lang="en-NZ" sz="1200" kern="1200" dirty="0" smtClean="0">
                <a:solidFill>
                  <a:schemeClr val="tx1"/>
                </a:solidFill>
                <a:effectLst/>
                <a:latin typeface="+mn-lt"/>
                <a:ea typeface="+mn-ea"/>
                <a:cs typeface="+mn-cs"/>
              </a:rPr>
              <a:t> (hearing the seeker’s felt need): it is important to allow the seeker time to share their need. Resist the urge to talk too much. Most of your talking at this stage should be in the form of clarifying questions. Be careful not to mask your own opinion in the form of questions (e.g. “don’t you think you need to trust God more?”). Ask only what will help you and the seeker understand their situation better. This in turn will build trust in the relationship.</a:t>
            </a:r>
            <a:endParaRPr lang="en-NZ" dirty="0"/>
          </a:p>
        </p:txBody>
      </p:sp>
      <p:sp>
        <p:nvSpPr>
          <p:cNvPr id="4" name="Slide Number Placeholder 3"/>
          <p:cNvSpPr>
            <a:spLocks noGrp="1"/>
          </p:cNvSpPr>
          <p:nvPr>
            <p:ph type="sldNum" sz="quarter" idx="10"/>
          </p:nvPr>
        </p:nvSpPr>
        <p:spPr/>
        <p:txBody>
          <a:bodyPr/>
          <a:lstStyle/>
          <a:p>
            <a:fld id="{3B4A2D62-146B-46C3-BFF4-0677556E1147}" type="slidenum">
              <a:rPr lang="en-NZ" smtClean="0"/>
              <a:t>16</a:t>
            </a:fld>
            <a:endParaRPr lang="en-NZ"/>
          </a:p>
        </p:txBody>
      </p:sp>
    </p:spTree>
    <p:extLst>
      <p:ext uri="{BB962C8B-B14F-4D97-AF65-F5344CB8AC3E}">
        <p14:creationId xmlns:p14="http://schemas.microsoft.com/office/powerpoint/2010/main" val="114207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12163"/>
            <a:ext cx="7772400" cy="783805"/>
          </a:xfrm>
        </p:spPr>
        <p:txBody>
          <a:bodyPr>
            <a:noAutofit/>
          </a:bodyPr>
          <a:lstStyle>
            <a:lvl1pPr algn="ctr">
              <a:defRPr sz="4800" b="1">
                <a:solidFill>
                  <a:schemeClr val="bg1"/>
                </a:solidFill>
              </a:defRPr>
            </a:lvl1pPr>
          </a:lstStyle>
          <a:p>
            <a:r>
              <a:rPr lang="en-US" smtClean="0"/>
              <a:t>Click to edit Master title style</a:t>
            </a:r>
            <a:endParaRPr lang="en-NZ"/>
          </a:p>
        </p:txBody>
      </p:sp>
      <p:sp>
        <p:nvSpPr>
          <p:cNvPr id="3" name="Subtitle 2"/>
          <p:cNvSpPr>
            <a:spLocks noGrp="1"/>
          </p:cNvSpPr>
          <p:nvPr>
            <p:ph type="subTitle" idx="1"/>
          </p:nvPr>
        </p:nvSpPr>
        <p:spPr>
          <a:xfrm>
            <a:off x="1371600" y="5187142"/>
            <a:ext cx="6400800" cy="875620"/>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7069AA6-03A5-4A70-ACA8-D6573FEFF3DB}" type="datetimeFigureOut">
              <a:rPr lang="en-NZ" smtClean="0"/>
              <a:t>29/10/2013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181633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7069AA6-03A5-4A70-ACA8-D6573FEFF3DB}" type="datetimeFigureOut">
              <a:rPr lang="en-NZ" smtClean="0"/>
              <a:t>29/10/2013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380579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7069AA6-03A5-4A70-ACA8-D6573FEFF3DB}" type="datetimeFigureOut">
              <a:rPr lang="en-NZ" smtClean="0"/>
              <a:t>29/10/2013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3440695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9943"/>
            <a:ext cx="7789025" cy="789391"/>
          </a:xfrm>
        </p:spPr>
        <p:txBody>
          <a:bodyPr anchor="b"/>
          <a:lstStyle>
            <a:lvl1pPr>
              <a:lnSpc>
                <a:spcPts val="3500"/>
              </a:lnSpc>
              <a:defRPr cap="all" baseline="0"/>
            </a:lvl1p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7069AA6-03A5-4A70-ACA8-D6573FEFF3DB}" type="datetimeFigureOut">
              <a:rPr lang="en-NZ" smtClean="0"/>
              <a:t>29/10/2013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417410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699360"/>
            <a:ext cx="7772400" cy="1220876"/>
          </a:xfrm>
        </p:spPr>
        <p:txBody>
          <a:bodyPr anchor="b"/>
          <a:lstStyle>
            <a:lvl1pPr algn="l">
              <a:defRPr sz="4000" b="1" cap="all">
                <a:solidFill>
                  <a:schemeClr val="bg1"/>
                </a:solidFill>
              </a:defRPr>
            </a:lvl1pPr>
          </a:lstStyle>
          <a:p>
            <a:r>
              <a:rPr lang="en-US" smtClean="0"/>
              <a:t>Click to edit Master title style</a:t>
            </a:r>
            <a:endParaRPr lang="en-NZ"/>
          </a:p>
        </p:txBody>
      </p:sp>
      <p:sp>
        <p:nvSpPr>
          <p:cNvPr id="3" name="Text Placeholder 2"/>
          <p:cNvSpPr>
            <a:spLocks noGrp="1"/>
          </p:cNvSpPr>
          <p:nvPr>
            <p:ph type="body" idx="1"/>
          </p:nvPr>
        </p:nvSpPr>
        <p:spPr>
          <a:xfrm>
            <a:off x="722313" y="1950691"/>
            <a:ext cx="8163992" cy="4342044"/>
          </a:xfrm>
        </p:spPr>
        <p:txBody>
          <a:bodyPr anchor="t">
            <a:normAutofit/>
          </a:bodyPr>
          <a:lstStyle>
            <a:lvl1pPr marL="0" indent="0">
              <a:spcBef>
                <a:spcPts val="1200"/>
              </a:spcBef>
              <a:buNone/>
              <a:defRPr sz="2800">
                <a:solidFill>
                  <a:srgbClr val="FFC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7069AA6-03A5-4A70-ACA8-D6573FEFF3DB}" type="datetimeFigureOut">
              <a:rPr lang="en-NZ" smtClean="0"/>
              <a:t>29/10/2013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118037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7069AA6-03A5-4A70-ACA8-D6573FEFF3DB}" type="datetimeFigureOut">
              <a:rPr lang="en-NZ" smtClean="0"/>
              <a:t>29/10/2013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82558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7069AA6-03A5-4A70-ACA8-D6573FEFF3DB}" type="datetimeFigureOut">
              <a:rPr lang="en-NZ" smtClean="0"/>
              <a:t>29/10/2013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11804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7069AA6-03A5-4A70-ACA8-D6573FEFF3DB}" type="datetimeFigureOut">
              <a:rPr lang="en-NZ" smtClean="0"/>
              <a:t>29/10/2013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124884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69AA6-03A5-4A70-ACA8-D6573FEFF3DB}" type="datetimeFigureOut">
              <a:rPr lang="en-NZ" smtClean="0"/>
              <a:t>29/10/2013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1525186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69AA6-03A5-4A70-ACA8-D6573FEFF3DB}" type="datetimeFigureOut">
              <a:rPr lang="en-NZ" smtClean="0"/>
              <a:t>29/10/2013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114593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069AA6-03A5-4A70-ACA8-D6573FEFF3DB}" type="datetimeFigureOut">
              <a:rPr lang="en-NZ" smtClean="0"/>
              <a:t>29/10/2013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A3B3945-CE6B-43CC-82CB-D8B9D56D6743}" type="slidenum">
              <a:rPr lang="en-NZ" smtClean="0"/>
              <a:t>‹#›</a:t>
            </a:fld>
            <a:endParaRPr lang="en-NZ"/>
          </a:p>
        </p:txBody>
      </p:sp>
    </p:spTree>
    <p:extLst>
      <p:ext uri="{BB962C8B-B14F-4D97-AF65-F5344CB8AC3E}">
        <p14:creationId xmlns:p14="http://schemas.microsoft.com/office/powerpoint/2010/main" val="79154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100000">
              <a:srgbClr val="0070C0"/>
            </a:gs>
            <a:gs pos="23000">
              <a:srgbClr val="0070C0"/>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9943"/>
            <a:ext cx="7951755" cy="789391"/>
          </a:xfrm>
          <a:prstGeom prst="rect">
            <a:avLst/>
          </a:prstGeom>
        </p:spPr>
        <p:txBody>
          <a:bodyPr vert="horz" lIns="91440" tIns="45720" rIns="91440" bIns="45720" rtlCol="0" anchor="b">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997526"/>
            <a:ext cx="8229600" cy="58022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69AA6-03A5-4A70-ACA8-D6573FEFF3DB}" type="datetimeFigureOut">
              <a:rPr lang="en-NZ" smtClean="0"/>
              <a:t>29/10/2013</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B3945-CE6B-43CC-82CB-D8B9D56D6743}" type="slidenum">
              <a:rPr lang="en-NZ" smtClean="0"/>
              <a:t>‹#›</a:t>
            </a:fld>
            <a:endParaRPr lang="en-NZ"/>
          </a:p>
        </p:txBody>
      </p:sp>
      <p:pic>
        <p:nvPicPr>
          <p:cNvPr id="7" name="Picture 4"/>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6010" r="35676" b="21393"/>
          <a:stretch/>
        </p:blipFill>
        <p:spPr bwMode="auto">
          <a:xfrm>
            <a:off x="8408955" y="180000"/>
            <a:ext cx="552162" cy="68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142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ts val="3500"/>
        </a:lnSpc>
        <a:spcBef>
          <a:spcPct val="0"/>
        </a:spcBef>
        <a:buNone/>
        <a:defRPr sz="3600" kern="1200" cap="all" baseline="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altLang="en-US" smtClean="0"/>
              <a:t>Mercy Seat Counselling</a:t>
            </a:r>
            <a:endParaRPr lang="en-NZ" dirty="0"/>
          </a:p>
        </p:txBody>
      </p:sp>
      <p:sp>
        <p:nvSpPr>
          <p:cNvPr id="3" name="Subtitle 2"/>
          <p:cNvSpPr>
            <a:spLocks noGrp="1"/>
          </p:cNvSpPr>
          <p:nvPr>
            <p:ph type="subTitle" idx="1"/>
          </p:nvPr>
        </p:nvSpPr>
        <p:spPr/>
        <p:txBody>
          <a:bodyPr>
            <a:normAutofit fontScale="92500" lnSpcReduction="20000"/>
          </a:bodyPr>
          <a:lstStyle/>
          <a:p>
            <a:r>
              <a:rPr lang="en-NZ" altLang="en-US" dirty="0" smtClean="0"/>
              <a:t>Supporting people making a response at the mercy seat</a:t>
            </a:r>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67099" t="41439" b="12295"/>
          <a:stretch/>
        </p:blipFill>
        <p:spPr bwMode="auto">
          <a:xfrm>
            <a:off x="3154974" y="661715"/>
            <a:ext cx="2834052" cy="3317685"/>
          </a:xfrm>
          <a:prstGeom prst="roundRect">
            <a:avLst>
              <a:gd name="adj" fmla="val 25887"/>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06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2. Counselling process</a:t>
            </a:r>
            <a:endParaRPr lang="en-NZ" dirty="0"/>
          </a:p>
        </p:txBody>
      </p:sp>
      <p:sp>
        <p:nvSpPr>
          <p:cNvPr id="5" name="Subtitle 4"/>
          <p:cNvSpPr>
            <a:spLocks noGrp="1"/>
          </p:cNvSpPr>
          <p:nvPr>
            <p:ph type="subTitle" idx="1"/>
          </p:nvPr>
        </p:nvSpPr>
        <p:spPr/>
        <p:txBody>
          <a:bodyPr/>
          <a:lstStyle/>
          <a:p>
            <a:endParaRPr lang="en-NZ"/>
          </a:p>
        </p:txBody>
      </p:sp>
    </p:spTree>
    <p:extLst>
      <p:ext uri="{BB962C8B-B14F-4D97-AF65-F5344CB8AC3E}">
        <p14:creationId xmlns:p14="http://schemas.microsoft.com/office/powerpoint/2010/main" val="2628625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Counselling Process</a:t>
            </a:r>
            <a:endParaRPr lang="en-NZ" dirty="0"/>
          </a:p>
        </p:txBody>
      </p:sp>
      <p:sp>
        <p:nvSpPr>
          <p:cNvPr id="3" name="Content Placeholder 2"/>
          <p:cNvSpPr>
            <a:spLocks noGrp="1"/>
          </p:cNvSpPr>
          <p:nvPr>
            <p:ph idx="1"/>
          </p:nvPr>
        </p:nvSpPr>
        <p:spPr/>
        <p:txBody>
          <a:bodyPr/>
          <a:lstStyle/>
          <a:p>
            <a:r>
              <a:rPr lang="en-NZ" dirty="0" smtClean="0"/>
              <a:t>We will look at the counselling process as three key steps:</a:t>
            </a:r>
          </a:p>
          <a:p>
            <a:endParaRPr lang="en-NZ" dirty="0"/>
          </a:p>
          <a:p>
            <a:endParaRPr lang="en-NZ" dirty="0" smtClean="0"/>
          </a:p>
          <a:p>
            <a:pPr marL="971550" lvl="1" indent="-514350">
              <a:buFont typeface="+mj-lt"/>
              <a:buAutoNum type="arabicPeriod"/>
            </a:pPr>
            <a:r>
              <a:rPr lang="en-NZ" dirty="0" smtClean="0"/>
              <a:t>Before you approach the seeker</a:t>
            </a:r>
          </a:p>
          <a:p>
            <a:pPr marL="971550" lvl="1" indent="-514350">
              <a:buFont typeface="+mj-lt"/>
              <a:buAutoNum type="arabicPeriod"/>
            </a:pPr>
            <a:r>
              <a:rPr lang="en-NZ" dirty="0" smtClean="0"/>
              <a:t>During (your discussion)</a:t>
            </a:r>
          </a:p>
          <a:p>
            <a:pPr marL="971550" lvl="1" indent="-514350">
              <a:buFont typeface="+mj-lt"/>
              <a:buAutoNum type="arabicPeriod"/>
            </a:pPr>
            <a:r>
              <a:rPr lang="en-NZ" dirty="0" smtClean="0"/>
              <a:t>After (follow up)</a:t>
            </a:r>
            <a:endParaRPr lang="en-NZ" dirty="0"/>
          </a:p>
        </p:txBody>
      </p:sp>
      <p:grpSp>
        <p:nvGrpSpPr>
          <p:cNvPr id="9" name="Group 8"/>
          <p:cNvGrpSpPr/>
          <p:nvPr/>
        </p:nvGrpSpPr>
        <p:grpSpPr>
          <a:xfrm>
            <a:off x="1505385" y="2324434"/>
            <a:ext cx="5763107" cy="597093"/>
            <a:chOff x="1597009" y="3826658"/>
            <a:chExt cx="5763107" cy="597093"/>
          </a:xfrm>
        </p:grpSpPr>
        <p:sp>
          <p:nvSpPr>
            <p:cNvPr id="4" name="Pentagon 3"/>
            <p:cNvSpPr/>
            <p:nvPr/>
          </p:nvSpPr>
          <p:spPr>
            <a:xfrm>
              <a:off x="1597009" y="3826658"/>
              <a:ext cx="1967648" cy="595433"/>
            </a:xfrm>
            <a:prstGeom prst="homePlate">
              <a:avLst/>
            </a:prstGeom>
            <a:solidFill>
              <a:schemeClr val="accent3">
                <a:lumMod val="75000"/>
              </a:schemeClr>
            </a:solidFill>
            <a:ln>
              <a:solidFill>
                <a:srgbClr val="92D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BEFORE</a:t>
              </a:r>
            </a:p>
          </p:txBody>
        </p:sp>
        <p:sp>
          <p:nvSpPr>
            <p:cNvPr id="6" name="Chevron 5"/>
            <p:cNvSpPr/>
            <p:nvPr/>
          </p:nvSpPr>
          <p:spPr>
            <a:xfrm>
              <a:off x="3494738" y="3826658"/>
              <a:ext cx="1967648" cy="595433"/>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8" name="Chevron 7"/>
            <p:cNvSpPr/>
            <p:nvPr/>
          </p:nvSpPr>
          <p:spPr>
            <a:xfrm>
              <a:off x="5392468" y="3828318"/>
              <a:ext cx="1967648" cy="595433"/>
            </a:xfrm>
            <a:prstGeom prst="chevron">
              <a:avLst/>
            </a:prstGeom>
            <a:solidFill>
              <a:schemeClr val="accent6">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AFTER</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grpSp>
    </p:spTree>
    <p:extLst>
      <p:ext uri="{BB962C8B-B14F-4D97-AF65-F5344CB8AC3E}">
        <p14:creationId xmlns:p14="http://schemas.microsoft.com/office/powerpoint/2010/main" val="631782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mtClean="0"/>
              <a:t>DISCUSSION</a:t>
            </a:r>
            <a:endParaRPr lang="en-NZ" dirty="0"/>
          </a:p>
        </p:txBody>
      </p:sp>
      <p:sp>
        <p:nvSpPr>
          <p:cNvPr id="5" name="Text Placeholder 4"/>
          <p:cNvSpPr>
            <a:spLocks noGrp="1"/>
          </p:cNvSpPr>
          <p:nvPr>
            <p:ph type="body" idx="1"/>
          </p:nvPr>
        </p:nvSpPr>
        <p:spPr/>
        <p:txBody>
          <a:bodyPr/>
          <a:lstStyle/>
          <a:p>
            <a:r>
              <a:rPr lang="en-NZ" dirty="0" smtClean="0"/>
              <a:t>When people come forward to the mercy seat, who counsels who? How do you decide?</a:t>
            </a:r>
          </a:p>
        </p:txBody>
      </p:sp>
      <p:sp>
        <p:nvSpPr>
          <p:cNvPr id="6" name="Pentagon 5"/>
          <p:cNvSpPr/>
          <p:nvPr/>
        </p:nvSpPr>
        <p:spPr>
          <a:xfrm>
            <a:off x="0" y="-11567"/>
            <a:ext cx="1967648" cy="288000"/>
          </a:xfrm>
          <a:prstGeom prst="homePlate">
            <a:avLst/>
          </a:prstGeom>
          <a:solidFill>
            <a:schemeClr val="accent3">
              <a:lumMod val="75000"/>
            </a:schemeClr>
          </a:solidFill>
          <a:ln>
            <a:solidFill>
              <a:srgbClr val="92D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BEFORE</a:t>
            </a:r>
          </a:p>
        </p:txBody>
      </p:sp>
    </p:spTree>
    <p:extLst>
      <p:ext uri="{BB962C8B-B14F-4D97-AF65-F5344CB8AC3E}">
        <p14:creationId xmlns:p14="http://schemas.microsoft.com/office/powerpoint/2010/main" val="2120239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Before approaching a seeker</a:t>
            </a:r>
            <a:endParaRPr lang="en-NZ" dirty="0"/>
          </a:p>
        </p:txBody>
      </p:sp>
      <p:sp>
        <p:nvSpPr>
          <p:cNvPr id="4" name="Content Placeholder 3"/>
          <p:cNvSpPr>
            <a:spLocks noGrp="1"/>
          </p:cNvSpPr>
          <p:nvPr>
            <p:ph idx="1"/>
          </p:nvPr>
        </p:nvSpPr>
        <p:spPr>
          <a:xfrm>
            <a:off x="457200" y="997526"/>
            <a:ext cx="6644767" cy="5802286"/>
          </a:xfrm>
        </p:spPr>
        <p:txBody>
          <a:bodyPr>
            <a:normAutofit/>
          </a:bodyPr>
          <a:lstStyle/>
          <a:p>
            <a:r>
              <a:rPr lang="en-NZ" dirty="0" smtClean="0"/>
              <a:t>Before approaching a seeker:</a:t>
            </a:r>
          </a:p>
          <a:p>
            <a:pPr marL="971550" lvl="1" indent="-514350">
              <a:buFont typeface="+mj-lt"/>
              <a:buAutoNum type="arabicPeriod"/>
            </a:pPr>
            <a:r>
              <a:rPr lang="en-NZ" dirty="0" smtClean="0"/>
              <a:t>Pray – rely on God, not yourself</a:t>
            </a:r>
          </a:p>
          <a:p>
            <a:pPr marL="971550" lvl="1" indent="-514350">
              <a:buFont typeface="+mj-lt"/>
              <a:buAutoNum type="arabicPeriod"/>
            </a:pPr>
            <a:r>
              <a:rPr lang="en-NZ" dirty="0" smtClean="0"/>
              <a:t>Decide who is best to counsel – ideally:</a:t>
            </a:r>
          </a:p>
          <a:p>
            <a:pPr marL="1371600" lvl="2" indent="-514350"/>
            <a:r>
              <a:rPr lang="en-NZ" dirty="0" smtClean="0"/>
              <a:t>Same gender</a:t>
            </a:r>
          </a:p>
          <a:p>
            <a:pPr marL="1371600" lvl="2" indent="-514350"/>
            <a:r>
              <a:rPr lang="en-NZ" dirty="0" smtClean="0"/>
              <a:t>Existing relationships (e.g. small group leader, someone who has counselled them in the past)</a:t>
            </a:r>
          </a:p>
          <a:p>
            <a:pPr marL="1371600" lvl="2" indent="-514350"/>
            <a:r>
              <a:rPr lang="en-NZ" dirty="0" smtClean="0"/>
              <a:t>Children and youth leaders counsel young people</a:t>
            </a:r>
          </a:p>
          <a:p>
            <a:pPr marL="1371600" lvl="2" indent="-514350"/>
            <a:r>
              <a:rPr lang="en-NZ" dirty="0" smtClean="0"/>
              <a:t>More experienced if seeker is known to struggle with more severe emotional issues</a:t>
            </a:r>
            <a:endParaRPr lang="en-NZ" dirty="0"/>
          </a:p>
        </p:txBody>
      </p:sp>
      <p:sp>
        <p:nvSpPr>
          <p:cNvPr id="6" name="Pentagon 5"/>
          <p:cNvSpPr/>
          <p:nvPr/>
        </p:nvSpPr>
        <p:spPr>
          <a:xfrm>
            <a:off x="0" y="-11567"/>
            <a:ext cx="1967648" cy="288000"/>
          </a:xfrm>
          <a:prstGeom prst="homePlate">
            <a:avLst/>
          </a:prstGeom>
          <a:solidFill>
            <a:schemeClr val="accent3">
              <a:lumMod val="75000"/>
            </a:schemeClr>
          </a:solidFill>
          <a:ln>
            <a:solidFill>
              <a:srgbClr val="92D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BEFORE</a:t>
            </a:r>
          </a:p>
        </p:txBody>
      </p:sp>
      <p:sp>
        <p:nvSpPr>
          <p:cNvPr id="5" name="Pentagon 4"/>
          <p:cNvSpPr/>
          <p:nvPr/>
        </p:nvSpPr>
        <p:spPr>
          <a:xfrm>
            <a:off x="7101967" y="2023142"/>
            <a:ext cx="1967648" cy="595433"/>
          </a:xfrm>
          <a:prstGeom prst="homePlate">
            <a:avLst/>
          </a:prstGeom>
          <a:solidFill>
            <a:schemeClr val="accent3">
              <a:lumMod val="75000"/>
            </a:schemeClr>
          </a:solidFill>
          <a:ln>
            <a:solidFill>
              <a:srgbClr val="92D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BEFORE</a:t>
            </a:r>
          </a:p>
        </p:txBody>
      </p:sp>
      <p:sp>
        <p:nvSpPr>
          <p:cNvPr id="7" name="TextBox 6"/>
          <p:cNvSpPr txBox="1"/>
          <p:nvPr/>
        </p:nvSpPr>
        <p:spPr>
          <a:xfrm>
            <a:off x="7101967" y="2745804"/>
            <a:ext cx="1692000" cy="2160000"/>
          </a:xfrm>
          <a:prstGeom prst="rect">
            <a:avLst/>
          </a:prstGeom>
          <a:solidFill>
            <a:schemeClr val="accent3">
              <a:lumMod val="75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latin typeface="Rockwell" pitchFamily="18" charset="0"/>
              </a:rPr>
              <a:t>Pray</a:t>
            </a:r>
          </a:p>
          <a:p>
            <a:pPr marL="216000" indent="-216000"/>
            <a:r>
              <a:rPr lang="en-NZ" dirty="0">
                <a:latin typeface="Rockwell" pitchFamily="18" charset="0"/>
              </a:rPr>
              <a:t>Who?</a:t>
            </a:r>
          </a:p>
        </p:txBody>
      </p:sp>
    </p:spTree>
    <p:extLst>
      <p:ext uri="{BB962C8B-B14F-4D97-AF65-F5344CB8AC3E}">
        <p14:creationId xmlns:p14="http://schemas.microsoft.com/office/powerpoint/2010/main" val="171938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DISCUSSION</a:t>
            </a:r>
            <a:endParaRPr lang="en-NZ" dirty="0"/>
          </a:p>
        </p:txBody>
      </p:sp>
      <p:sp>
        <p:nvSpPr>
          <p:cNvPr id="3" name="Content Placeholder 2"/>
          <p:cNvSpPr>
            <a:spLocks noGrp="1"/>
          </p:cNvSpPr>
          <p:nvPr>
            <p:ph type="body" idx="1"/>
          </p:nvPr>
        </p:nvSpPr>
        <p:spPr/>
        <p:txBody>
          <a:bodyPr/>
          <a:lstStyle/>
          <a:p>
            <a:r>
              <a:rPr lang="en-NZ" dirty="0"/>
              <a:t>What are the different reasons people come forward for prayer? </a:t>
            </a:r>
            <a:endParaRPr lang="en-NZ" dirty="0" smtClean="0"/>
          </a:p>
          <a:p>
            <a:r>
              <a:rPr lang="en-NZ" dirty="0" smtClean="0"/>
              <a:t>Do </a:t>
            </a:r>
            <a:r>
              <a:rPr lang="en-NZ" dirty="0"/>
              <a:t>different reasons require different counselling approaches? Are there some things that are common? </a:t>
            </a:r>
          </a:p>
        </p:txBody>
      </p:sp>
      <p:sp>
        <p:nvSpPr>
          <p:cNvPr id="7" name="Chevron 6"/>
          <p:cNvSpPr/>
          <p:nvPr/>
        </p:nvSpPr>
        <p:spPr>
          <a:xfrm>
            <a:off x="0" y="0"/>
            <a:ext cx="4971614" cy="288000"/>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261105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NZ" dirty="0" smtClean="0"/>
              <a:t>Process for during</a:t>
            </a:r>
            <a:endParaRPr lang="en-NZ" dirty="0"/>
          </a:p>
        </p:txBody>
      </p:sp>
      <p:sp>
        <p:nvSpPr>
          <p:cNvPr id="3" name="Content Placeholder 2"/>
          <p:cNvSpPr>
            <a:spLocks noGrp="1"/>
          </p:cNvSpPr>
          <p:nvPr>
            <p:ph idx="1"/>
          </p:nvPr>
        </p:nvSpPr>
        <p:spPr/>
        <p:txBody>
          <a:bodyPr/>
          <a:lstStyle/>
          <a:p>
            <a:r>
              <a:rPr lang="en-NZ" dirty="0" smtClean="0"/>
              <a:t>The main reasons people come forward:</a:t>
            </a:r>
          </a:p>
          <a:p>
            <a:pPr marL="971550" lvl="1" indent="-514350">
              <a:buFont typeface="+mj-lt"/>
              <a:buAutoNum type="alphaLcParenR"/>
            </a:pPr>
            <a:r>
              <a:rPr lang="en-NZ" dirty="0" smtClean="0"/>
              <a:t>Salvation: first time seeker</a:t>
            </a:r>
          </a:p>
          <a:p>
            <a:pPr marL="971550" lvl="1" indent="-514350">
              <a:buFont typeface="+mj-lt"/>
              <a:buAutoNum type="alphaLcParenR"/>
            </a:pPr>
            <a:r>
              <a:rPr lang="en-NZ" dirty="0" smtClean="0"/>
              <a:t>Holiness: total commitment and surrender</a:t>
            </a:r>
          </a:p>
          <a:p>
            <a:pPr marL="971550" lvl="1" indent="-514350">
              <a:buFont typeface="+mj-lt"/>
              <a:buAutoNum type="alphaLcParenR"/>
            </a:pPr>
            <a:r>
              <a:rPr lang="en-NZ" dirty="0" smtClean="0"/>
              <a:t>Restoration: renewing a right relationship with God (e.g. if you have backslidden or sinned)</a:t>
            </a:r>
          </a:p>
          <a:p>
            <a:pPr marL="971550" lvl="1" indent="-514350">
              <a:buFont typeface="+mj-lt"/>
              <a:buAutoNum type="alphaLcParenR"/>
            </a:pPr>
            <a:r>
              <a:rPr lang="en-NZ" dirty="0" smtClean="0"/>
              <a:t>Petition: for example, facing a difficult situation</a:t>
            </a:r>
          </a:p>
          <a:p>
            <a:r>
              <a:rPr lang="en-NZ" dirty="0"/>
              <a:t>Each reason requires a </a:t>
            </a:r>
            <a:r>
              <a:rPr lang="en-NZ" dirty="0" smtClean="0"/>
              <a:t>different </a:t>
            </a:r>
            <a:r>
              <a:rPr lang="en-NZ" dirty="0"/>
              <a:t>focus of questions</a:t>
            </a:r>
          </a:p>
          <a:p>
            <a:r>
              <a:rPr lang="en-NZ" dirty="0" smtClean="0"/>
              <a:t>You will start and close the same way</a:t>
            </a:r>
          </a:p>
        </p:txBody>
      </p:sp>
      <p:sp>
        <p:nvSpPr>
          <p:cNvPr id="12" name="Chevron 11"/>
          <p:cNvSpPr/>
          <p:nvPr/>
        </p:nvSpPr>
        <p:spPr>
          <a:xfrm>
            <a:off x="2267374" y="5742548"/>
            <a:ext cx="4971614" cy="297716"/>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13" name="Chevron 12"/>
          <p:cNvSpPr/>
          <p:nvPr/>
        </p:nvSpPr>
        <p:spPr>
          <a:xfrm>
            <a:off x="2267374" y="6079210"/>
            <a:ext cx="1872000" cy="595433"/>
          </a:xfrm>
          <a:prstGeom prst="chevron">
            <a:avLst/>
          </a:prstGeom>
          <a:solidFill>
            <a:srgbClr val="C00000"/>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START</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14" name="Chevron 13"/>
          <p:cNvSpPr/>
          <p:nvPr/>
        </p:nvSpPr>
        <p:spPr>
          <a:xfrm>
            <a:off x="5522827" y="6079210"/>
            <a:ext cx="1872000" cy="595433"/>
          </a:xfrm>
          <a:prstGeom prst="chevron">
            <a:avLst/>
          </a:prstGeom>
          <a:solidFill>
            <a:schemeClr val="tx2">
              <a:lumMod val="20000"/>
              <a:lumOff val="80000"/>
            </a:schemeClr>
          </a:solidFill>
          <a:ln>
            <a:solidFill>
              <a:schemeClr val="accent1">
                <a:lumMod val="20000"/>
                <a:lumOff val="8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a:solidFill>
                  <a:srgbClr val="0070C0"/>
                </a:solidFill>
                <a:effectLst>
                  <a:outerShdw blurRad="50800" dist="38100" algn="l" rotWithShape="0">
                    <a:prstClr val="black">
                      <a:alpha val="40000"/>
                    </a:prstClr>
                  </a:outerShdw>
                </a:effectLst>
                <a:latin typeface="Rockwell" pitchFamily="18" charset="0"/>
              </a:rPr>
              <a:t>CLOSE</a:t>
            </a:r>
          </a:p>
        </p:txBody>
      </p:sp>
      <p:sp>
        <p:nvSpPr>
          <p:cNvPr id="15" name="Chevron 14"/>
          <p:cNvSpPr/>
          <p:nvPr/>
        </p:nvSpPr>
        <p:spPr>
          <a:xfrm>
            <a:off x="3893055" y="6079210"/>
            <a:ext cx="1872000" cy="595433"/>
          </a:xfrm>
          <a:prstGeom prst="chevron">
            <a:avLst/>
          </a:prstGeom>
          <a:solidFill>
            <a:srgbClr val="FFFF0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57600" rIns="0" rtlCol="0" anchor="ctr"/>
          <a:lstStyle/>
          <a:p>
            <a:pPr algn="ctr"/>
            <a:r>
              <a:rPr lang="en-NZ" b="1" dirty="0">
                <a:solidFill>
                  <a:schemeClr val="tx2"/>
                </a:solidFill>
                <a:effectLst>
                  <a:outerShdw blurRad="50800" dist="38100" algn="l" rotWithShape="0">
                    <a:prstClr val="black">
                      <a:alpha val="40000"/>
                    </a:prstClr>
                  </a:outerShdw>
                </a:effectLst>
                <a:latin typeface="Rockwell" pitchFamily="18" charset="0"/>
              </a:rPr>
              <a:t>COUNSEL</a:t>
            </a:r>
          </a:p>
        </p:txBody>
      </p:sp>
      <p:sp>
        <p:nvSpPr>
          <p:cNvPr id="16" name="Chevron 15"/>
          <p:cNvSpPr/>
          <p:nvPr/>
        </p:nvSpPr>
        <p:spPr>
          <a:xfrm>
            <a:off x="0" y="0"/>
            <a:ext cx="4971614" cy="288000"/>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25646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NZ" smtClean="0"/>
              <a:t>Start Phase</a:t>
            </a:r>
            <a:endParaRPr lang="en-NZ" dirty="0"/>
          </a:p>
        </p:txBody>
      </p:sp>
      <p:sp>
        <p:nvSpPr>
          <p:cNvPr id="3" name="Content Placeholder 2"/>
          <p:cNvSpPr>
            <a:spLocks noGrp="1"/>
          </p:cNvSpPr>
          <p:nvPr>
            <p:ph idx="1"/>
          </p:nvPr>
        </p:nvSpPr>
        <p:spPr>
          <a:xfrm>
            <a:off x="457200" y="997526"/>
            <a:ext cx="6658214" cy="5802286"/>
          </a:xfrm>
        </p:spPr>
        <p:txBody>
          <a:bodyPr>
            <a:normAutofit/>
          </a:bodyPr>
          <a:lstStyle/>
          <a:p>
            <a:r>
              <a:rPr lang="en-NZ" dirty="0" smtClean="0"/>
              <a:t>You only have one chance to make a first impression</a:t>
            </a:r>
          </a:p>
          <a:p>
            <a:r>
              <a:rPr lang="en-NZ" dirty="0" smtClean="0"/>
              <a:t>Objective of the start phase:</a:t>
            </a:r>
          </a:p>
          <a:p>
            <a:pPr lvl="1"/>
            <a:r>
              <a:rPr lang="en-NZ" dirty="0" smtClean="0"/>
              <a:t>Introduce yourself</a:t>
            </a:r>
          </a:p>
          <a:p>
            <a:pPr lvl="1"/>
            <a:r>
              <a:rPr lang="en-NZ" dirty="0" smtClean="0"/>
              <a:t>Check that the person wants someone (and you) to pray with them</a:t>
            </a:r>
          </a:p>
          <a:p>
            <a:pPr lvl="1"/>
            <a:r>
              <a:rPr lang="en-NZ" dirty="0" smtClean="0"/>
              <a:t>Find out what support (if any) they would like</a:t>
            </a:r>
          </a:p>
          <a:p>
            <a:r>
              <a:rPr lang="en-NZ" dirty="0" smtClean="0"/>
              <a:t>Follow four steps</a:t>
            </a:r>
            <a:endParaRPr lang="en-NZ" dirty="0"/>
          </a:p>
        </p:txBody>
      </p:sp>
      <p:sp>
        <p:nvSpPr>
          <p:cNvPr id="18" name="TextBox 17"/>
          <p:cNvSpPr txBox="1"/>
          <p:nvPr/>
        </p:nvSpPr>
        <p:spPr>
          <a:xfrm>
            <a:off x="7115414" y="2745805"/>
            <a:ext cx="1692000" cy="2160000"/>
          </a:xfrm>
          <a:prstGeom prst="rect">
            <a:avLst/>
          </a:prstGeom>
          <a:solidFill>
            <a:srgbClr val="C000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latin typeface="Rockwell" pitchFamily="18" charset="0"/>
              </a:rPr>
              <a:t>Pray</a:t>
            </a:r>
          </a:p>
          <a:p>
            <a:pPr marL="216000" indent="-216000"/>
            <a:r>
              <a:rPr lang="en-NZ" dirty="0" smtClean="0">
                <a:latin typeface="Rockwell" pitchFamily="18" charset="0"/>
              </a:rPr>
              <a:t>Introductions</a:t>
            </a:r>
            <a:endParaRPr lang="en-NZ" dirty="0">
              <a:latin typeface="Rockwell" pitchFamily="18" charset="0"/>
            </a:endParaRPr>
          </a:p>
          <a:p>
            <a:pPr marL="216000" indent="-216000"/>
            <a:r>
              <a:rPr lang="en-NZ" dirty="0">
                <a:latin typeface="Rockwell" pitchFamily="18" charset="0"/>
              </a:rPr>
              <a:t>Permission</a:t>
            </a:r>
          </a:p>
          <a:p>
            <a:pPr marL="216000" indent="-216000"/>
            <a:r>
              <a:rPr lang="en-NZ" dirty="0" smtClean="0">
                <a:latin typeface="Rockwell" pitchFamily="18" charset="0"/>
              </a:rPr>
              <a:t>Ask &amp; listen</a:t>
            </a:r>
            <a:endParaRPr lang="en-NZ" dirty="0">
              <a:latin typeface="Rockwell" pitchFamily="18" charset="0"/>
            </a:endParaRPr>
          </a:p>
        </p:txBody>
      </p:sp>
      <p:sp>
        <p:nvSpPr>
          <p:cNvPr id="19" name="Chevron 18"/>
          <p:cNvSpPr/>
          <p:nvPr/>
        </p:nvSpPr>
        <p:spPr>
          <a:xfrm>
            <a:off x="7137186" y="2023143"/>
            <a:ext cx="1872000" cy="595433"/>
          </a:xfrm>
          <a:prstGeom prst="chevron">
            <a:avLst/>
          </a:prstGeom>
          <a:solidFill>
            <a:srgbClr val="C00000"/>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START</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20" name="Chevron 19"/>
          <p:cNvSpPr/>
          <p:nvPr/>
        </p:nvSpPr>
        <p:spPr>
          <a:xfrm>
            <a:off x="0" y="0"/>
            <a:ext cx="4971614" cy="288000"/>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80000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PRACTICE</a:t>
            </a:r>
            <a:endParaRPr lang="en-NZ" dirty="0"/>
          </a:p>
        </p:txBody>
      </p:sp>
      <p:sp>
        <p:nvSpPr>
          <p:cNvPr id="5" name="Text Placeholder 4"/>
          <p:cNvSpPr>
            <a:spLocks noGrp="1"/>
          </p:cNvSpPr>
          <p:nvPr>
            <p:ph type="body" idx="1"/>
          </p:nvPr>
        </p:nvSpPr>
        <p:spPr>
          <a:xfrm>
            <a:off x="722313" y="1950690"/>
            <a:ext cx="6176028" cy="4907309"/>
          </a:xfrm>
        </p:spPr>
        <p:txBody>
          <a:bodyPr>
            <a:normAutofit/>
          </a:bodyPr>
          <a:lstStyle/>
          <a:p>
            <a:r>
              <a:rPr lang="en-NZ" dirty="0"/>
              <a:t>In pairs, assign one person to be the seeker and the other the counsellor.</a:t>
            </a:r>
          </a:p>
          <a:p>
            <a:r>
              <a:rPr lang="en-NZ" dirty="0"/>
              <a:t>Without telling the counsellor, the seeker thinks up a scenario (e.g. first time seeker, issue at work, committed crime, etc.) and whether or not they want someone to pray with them. </a:t>
            </a:r>
            <a:endParaRPr lang="en-NZ" dirty="0" smtClean="0"/>
          </a:p>
          <a:p>
            <a:r>
              <a:rPr lang="en-NZ" dirty="0" smtClean="0"/>
              <a:t>The </a:t>
            </a:r>
            <a:r>
              <a:rPr lang="en-NZ" dirty="0"/>
              <a:t>counsellor </a:t>
            </a:r>
            <a:r>
              <a:rPr lang="en-NZ" dirty="0" smtClean="0"/>
              <a:t>comes </a:t>
            </a:r>
            <a:r>
              <a:rPr lang="en-NZ" dirty="0"/>
              <a:t>to talk, following </a:t>
            </a:r>
            <a:r>
              <a:rPr lang="en-NZ" dirty="0" smtClean="0"/>
              <a:t>the suggested steps. </a:t>
            </a:r>
            <a:endParaRPr lang="en-NZ" dirty="0"/>
          </a:p>
          <a:p>
            <a:r>
              <a:rPr lang="en-NZ" dirty="0"/>
              <a:t>Debrief; then swap over.</a:t>
            </a:r>
          </a:p>
        </p:txBody>
      </p:sp>
      <p:sp>
        <p:nvSpPr>
          <p:cNvPr id="6" name="TextBox 5"/>
          <p:cNvSpPr txBox="1"/>
          <p:nvPr/>
        </p:nvSpPr>
        <p:spPr>
          <a:xfrm>
            <a:off x="7115414" y="2745805"/>
            <a:ext cx="1692000" cy="2160000"/>
          </a:xfrm>
          <a:prstGeom prst="rect">
            <a:avLst/>
          </a:prstGeom>
          <a:solidFill>
            <a:srgbClr val="C000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latin typeface="Rockwell" pitchFamily="18" charset="0"/>
              </a:rPr>
              <a:t>Pray</a:t>
            </a:r>
          </a:p>
          <a:p>
            <a:pPr marL="216000" indent="-216000"/>
            <a:r>
              <a:rPr lang="en-NZ" dirty="0" smtClean="0">
                <a:latin typeface="Rockwell" pitchFamily="18" charset="0"/>
              </a:rPr>
              <a:t>Introductions</a:t>
            </a:r>
            <a:endParaRPr lang="en-NZ" dirty="0">
              <a:latin typeface="Rockwell" pitchFamily="18" charset="0"/>
            </a:endParaRPr>
          </a:p>
          <a:p>
            <a:pPr marL="216000" indent="-216000"/>
            <a:r>
              <a:rPr lang="en-NZ" dirty="0">
                <a:latin typeface="Rockwell" pitchFamily="18" charset="0"/>
              </a:rPr>
              <a:t>Permission</a:t>
            </a:r>
          </a:p>
          <a:p>
            <a:pPr marL="216000" indent="-216000"/>
            <a:r>
              <a:rPr lang="en-NZ" dirty="0" smtClean="0">
                <a:latin typeface="Rockwell" pitchFamily="18" charset="0"/>
              </a:rPr>
              <a:t>Ask &amp; listen</a:t>
            </a:r>
            <a:endParaRPr lang="en-NZ" dirty="0">
              <a:latin typeface="Rockwell" pitchFamily="18" charset="0"/>
            </a:endParaRPr>
          </a:p>
        </p:txBody>
      </p:sp>
      <p:sp>
        <p:nvSpPr>
          <p:cNvPr id="7" name="Chevron 6"/>
          <p:cNvSpPr/>
          <p:nvPr/>
        </p:nvSpPr>
        <p:spPr>
          <a:xfrm>
            <a:off x="7137186" y="2023143"/>
            <a:ext cx="1872000" cy="595433"/>
          </a:xfrm>
          <a:prstGeom prst="chevron">
            <a:avLst/>
          </a:prstGeom>
          <a:solidFill>
            <a:srgbClr val="C00000"/>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START</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11" name="Chevron 10"/>
          <p:cNvSpPr/>
          <p:nvPr/>
        </p:nvSpPr>
        <p:spPr>
          <a:xfrm>
            <a:off x="0" y="0"/>
            <a:ext cx="4971614" cy="288000"/>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60413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mtClean="0"/>
              <a:t>COUNSEL</a:t>
            </a:r>
            <a:endParaRPr lang="en-NZ" dirty="0"/>
          </a:p>
        </p:txBody>
      </p:sp>
      <p:sp>
        <p:nvSpPr>
          <p:cNvPr id="5" name="Content Placeholder 4"/>
          <p:cNvSpPr>
            <a:spLocks noGrp="1"/>
          </p:cNvSpPr>
          <p:nvPr>
            <p:ph idx="1"/>
          </p:nvPr>
        </p:nvSpPr>
        <p:spPr/>
        <p:txBody>
          <a:bodyPr/>
          <a:lstStyle/>
          <a:p>
            <a:r>
              <a:rPr lang="en-NZ" dirty="0" smtClean="0"/>
              <a:t>Once you understand what the person is seeking, you can provide relevant support</a:t>
            </a:r>
          </a:p>
          <a:p>
            <a:r>
              <a:rPr lang="en-NZ" dirty="0" smtClean="0"/>
              <a:t>Refer to pages 10-11 and the quick reference guide</a:t>
            </a:r>
          </a:p>
          <a:p>
            <a:endParaRPr lang="en-NZ" dirty="0"/>
          </a:p>
        </p:txBody>
      </p:sp>
      <p:grpSp>
        <p:nvGrpSpPr>
          <p:cNvPr id="24" name="Group 23"/>
          <p:cNvGrpSpPr/>
          <p:nvPr/>
        </p:nvGrpSpPr>
        <p:grpSpPr>
          <a:xfrm>
            <a:off x="504215" y="3250423"/>
            <a:ext cx="8135570" cy="3493974"/>
            <a:chOff x="313789" y="2887354"/>
            <a:chExt cx="8135570" cy="3493974"/>
          </a:xfrm>
        </p:grpSpPr>
        <p:cxnSp>
          <p:nvCxnSpPr>
            <p:cNvPr id="6" name="Straight Connector 5"/>
            <p:cNvCxnSpPr/>
            <p:nvPr/>
          </p:nvCxnSpPr>
          <p:spPr>
            <a:xfrm>
              <a:off x="4321249" y="3240741"/>
              <a:ext cx="0" cy="3753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789" y="3728945"/>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SALVATION</a:t>
              </a:r>
            </a:p>
            <a:p>
              <a:pPr marL="216000" indent="-216000"/>
              <a:r>
                <a:rPr lang="en-NZ" dirty="0" smtClean="0">
                  <a:solidFill>
                    <a:schemeClr val="tx2"/>
                  </a:solidFill>
                  <a:latin typeface="Rockwell" pitchFamily="18" charset="0"/>
                </a:rPr>
                <a:t>God’s love</a:t>
              </a:r>
              <a:br>
                <a:rPr lang="en-NZ" dirty="0" smtClean="0">
                  <a:solidFill>
                    <a:schemeClr val="tx2"/>
                  </a:solidFill>
                  <a:latin typeface="Rockwell" pitchFamily="18" charset="0"/>
                </a:rPr>
              </a:br>
              <a:r>
                <a:rPr lang="en-NZ" sz="1400" dirty="0" smtClean="0">
                  <a:solidFill>
                    <a:schemeClr val="tx2"/>
                  </a:solidFill>
                  <a:latin typeface="Rockwell" pitchFamily="18" charset="0"/>
                </a:rPr>
                <a:t>(John 3:16)</a:t>
              </a:r>
            </a:p>
            <a:p>
              <a:pPr marL="216000" indent="-216000"/>
              <a:r>
                <a:rPr lang="en-NZ" dirty="0" smtClean="0">
                  <a:solidFill>
                    <a:schemeClr val="tx2"/>
                  </a:solidFill>
                  <a:latin typeface="Rockwell" pitchFamily="18" charset="0"/>
                </a:rPr>
                <a:t>Salvation</a:t>
              </a:r>
            </a:p>
            <a:p>
              <a:pPr marL="216000" indent="-216000"/>
              <a:r>
                <a:rPr lang="en-NZ" dirty="0" smtClean="0">
                  <a:solidFill>
                    <a:schemeClr val="tx2"/>
                  </a:solidFill>
                  <a:latin typeface="Rockwell" pitchFamily="18" charset="0"/>
                </a:rPr>
                <a:t>Confession / repentance</a:t>
              </a:r>
            </a:p>
            <a:p>
              <a:pPr marL="216000" indent="-216000"/>
              <a:r>
                <a:rPr lang="en-NZ" dirty="0" smtClean="0">
                  <a:solidFill>
                    <a:schemeClr val="tx2"/>
                  </a:solidFill>
                  <a:latin typeface="Rockwell" pitchFamily="18" charset="0"/>
                </a:rPr>
                <a:t>Holiness</a:t>
              </a:r>
            </a:p>
            <a:p>
              <a:pPr marL="216000" indent="-216000"/>
              <a:r>
                <a:rPr lang="en-NZ" dirty="0" smtClean="0">
                  <a:solidFill>
                    <a:schemeClr val="tx2"/>
                  </a:solidFill>
                  <a:latin typeface="Rockwell" pitchFamily="18" charset="0"/>
                </a:rPr>
                <a:t>Prayer</a:t>
              </a:r>
              <a:endParaRPr lang="en-NZ" dirty="0">
                <a:solidFill>
                  <a:schemeClr val="tx2"/>
                </a:solidFill>
                <a:latin typeface="Rockwell" pitchFamily="18" charset="0"/>
              </a:endParaRPr>
            </a:p>
          </p:txBody>
        </p:sp>
        <p:sp>
          <p:nvSpPr>
            <p:cNvPr id="15" name="TextBox 14"/>
            <p:cNvSpPr txBox="1"/>
            <p:nvPr/>
          </p:nvSpPr>
          <p:spPr>
            <a:xfrm>
              <a:off x="6649359" y="3728945"/>
              <a:ext cx="1800000" cy="2652383"/>
            </a:xfrm>
            <a:prstGeom prst="rect">
              <a:avLst/>
            </a:prstGeom>
            <a:solidFill>
              <a:srgbClr val="FFFF00"/>
            </a:solidFill>
            <a:scene3d>
              <a:camera prst="orthographicFront"/>
              <a:lightRig rig="threePt" dir="t"/>
            </a:scene3d>
            <a:sp3d>
              <a:bevelT w="152400" h="50800" prst="softRound"/>
            </a:sp3d>
          </p:spPr>
          <p:txBody>
            <a:bodyPr wrap="square" tIns="72000" rIns="36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lgn="ctr">
                <a:buNone/>
              </a:pPr>
              <a:r>
                <a:rPr lang="en-NZ" b="1" dirty="0" smtClean="0">
                  <a:solidFill>
                    <a:schemeClr val="tx2"/>
                  </a:solidFill>
                  <a:latin typeface="Rockwell" pitchFamily="18" charset="0"/>
                </a:rPr>
                <a:t>PETITION</a:t>
              </a:r>
            </a:p>
            <a:p>
              <a:pPr marL="216000" indent="-216000"/>
              <a:r>
                <a:rPr lang="en-NZ" dirty="0">
                  <a:solidFill>
                    <a:schemeClr val="tx2"/>
                  </a:solidFill>
                  <a:latin typeface="Rockwell" pitchFamily="18" charset="0"/>
                </a:rPr>
                <a:t>Present to </a:t>
              </a:r>
              <a:r>
                <a:rPr lang="en-NZ" dirty="0" smtClean="0">
                  <a:solidFill>
                    <a:schemeClr val="tx2"/>
                  </a:solidFill>
                  <a:latin typeface="Rockwell" pitchFamily="18" charset="0"/>
                </a:rPr>
                <a:t>God</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Phil 4:6)</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Accept his peace</a:t>
              </a:r>
            </a:p>
            <a:p>
              <a:pPr marL="216000" indent="-216000"/>
              <a:r>
                <a:rPr lang="en-NZ" dirty="0" smtClean="0">
                  <a:solidFill>
                    <a:schemeClr val="tx2"/>
                  </a:solidFill>
                  <a:latin typeface="Rockwell" pitchFamily="18" charset="0"/>
                </a:rPr>
                <a:t>Trials</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James 1:2-3)</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Wisdom</a:t>
              </a:r>
              <a:br>
                <a:rPr lang="en-NZ" dirty="0">
                  <a:solidFill>
                    <a:schemeClr val="tx2"/>
                  </a:solidFill>
                  <a:latin typeface="Rockwell" pitchFamily="18" charset="0"/>
                </a:rPr>
              </a:br>
              <a:r>
                <a:rPr lang="en-NZ" sz="1400" dirty="0">
                  <a:solidFill>
                    <a:schemeClr val="tx2"/>
                  </a:solidFill>
                  <a:latin typeface="Rockwell" pitchFamily="18" charset="0"/>
                </a:rPr>
                <a:t>(James 1:5-8)</a:t>
              </a:r>
              <a:endParaRPr lang="en-NZ" dirty="0">
                <a:solidFill>
                  <a:schemeClr val="tx2"/>
                </a:solidFill>
                <a:latin typeface="Rockwell" pitchFamily="18" charset="0"/>
              </a:endParaRPr>
            </a:p>
            <a:p>
              <a:pPr marL="216000" indent="-216000"/>
              <a:r>
                <a:rPr lang="en-NZ" dirty="0" smtClean="0">
                  <a:solidFill>
                    <a:schemeClr val="tx2"/>
                  </a:solidFill>
                  <a:latin typeface="Rockwell" pitchFamily="18" charset="0"/>
                </a:rPr>
                <a:t>Fast</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Ezra 8:23)</a:t>
              </a:r>
              <a:endParaRPr lang="en-NZ" dirty="0">
                <a:solidFill>
                  <a:schemeClr val="tx2"/>
                </a:solidFill>
                <a:latin typeface="Rockwell" pitchFamily="18" charset="0"/>
              </a:endParaRPr>
            </a:p>
            <a:p>
              <a:pPr marL="216000" indent="-216000"/>
              <a:endParaRPr lang="en-NZ" dirty="0">
                <a:solidFill>
                  <a:schemeClr val="tx2"/>
                </a:solidFill>
                <a:latin typeface="Rockwell" pitchFamily="18" charset="0"/>
              </a:endParaRPr>
            </a:p>
          </p:txBody>
        </p:sp>
        <p:cxnSp>
          <p:nvCxnSpPr>
            <p:cNvPr id="16" name="Elbow Connector 15"/>
            <p:cNvCxnSpPr/>
            <p:nvPr/>
          </p:nvCxnSpPr>
          <p:spPr>
            <a:xfrm>
              <a:off x="3937030" y="3619234"/>
              <a:ext cx="3576176" cy="109018"/>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0800000" flipV="1">
              <a:off x="1177636" y="3619233"/>
              <a:ext cx="4007746" cy="109018"/>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92489" y="3613270"/>
              <a:ext cx="0" cy="433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52639" y="3728945"/>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RESTORATION</a:t>
              </a:r>
            </a:p>
            <a:p>
              <a:pPr marL="216000" indent="-216000"/>
              <a:r>
                <a:rPr lang="en-NZ" dirty="0">
                  <a:solidFill>
                    <a:schemeClr val="tx2"/>
                  </a:solidFill>
                  <a:latin typeface="Rockwell" pitchFamily="18" charset="0"/>
                </a:rPr>
                <a:t>Reassurance</a:t>
              </a:r>
            </a:p>
            <a:p>
              <a:pPr marL="216000" indent="-216000"/>
              <a:r>
                <a:rPr lang="en-NZ" dirty="0">
                  <a:solidFill>
                    <a:schemeClr val="tx2"/>
                  </a:solidFill>
                  <a:latin typeface="Rockwell" pitchFamily="18" charset="0"/>
                </a:rPr>
                <a:t>Confession</a:t>
              </a:r>
            </a:p>
            <a:p>
              <a:pPr marL="216000" indent="-216000"/>
              <a:r>
                <a:rPr lang="en-NZ" dirty="0">
                  <a:solidFill>
                    <a:schemeClr val="tx2"/>
                  </a:solidFill>
                  <a:latin typeface="Rockwell" pitchFamily="18" charset="0"/>
                </a:rPr>
                <a:t>God’s </a:t>
              </a:r>
              <a:r>
                <a:rPr lang="en-NZ" dirty="0" smtClean="0">
                  <a:solidFill>
                    <a:schemeClr val="tx2"/>
                  </a:solidFill>
                  <a:latin typeface="Rockwell" pitchFamily="18" charset="0"/>
                </a:rPr>
                <a:t>pardon</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1 John 1:9)</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Prevent backsliding</a:t>
              </a:r>
            </a:p>
            <a:p>
              <a:pPr marL="216000" indent="-216000"/>
              <a:r>
                <a:rPr lang="en-NZ" dirty="0">
                  <a:solidFill>
                    <a:schemeClr val="tx2"/>
                  </a:solidFill>
                  <a:latin typeface="Rockwell" pitchFamily="18" charset="0"/>
                </a:rPr>
                <a:t>Armour of </a:t>
              </a:r>
              <a:r>
                <a:rPr lang="en-NZ" dirty="0" smtClean="0">
                  <a:solidFill>
                    <a:schemeClr val="tx2"/>
                  </a:solidFill>
                  <a:latin typeface="Rockwell" pitchFamily="18" charset="0"/>
                </a:rPr>
                <a:t>God</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err="1">
                  <a:solidFill>
                    <a:schemeClr val="tx2"/>
                  </a:solidFill>
                  <a:latin typeface="Rockwell" pitchFamily="18" charset="0"/>
                </a:rPr>
                <a:t>Eph</a:t>
              </a:r>
              <a:r>
                <a:rPr lang="en-NZ" sz="1400" dirty="0">
                  <a:solidFill>
                    <a:schemeClr val="tx2"/>
                  </a:solidFill>
                  <a:latin typeface="Rockwell" pitchFamily="18" charset="0"/>
                </a:rPr>
                <a:t> 6:13)</a:t>
              </a:r>
              <a:endParaRPr lang="en-NZ" dirty="0">
                <a:solidFill>
                  <a:schemeClr val="tx2"/>
                </a:solidFill>
                <a:latin typeface="Rockwell" pitchFamily="18" charset="0"/>
              </a:endParaRPr>
            </a:p>
          </p:txBody>
        </p:sp>
        <p:cxnSp>
          <p:nvCxnSpPr>
            <p:cNvPr id="20" name="Straight Connector 19"/>
            <p:cNvCxnSpPr/>
            <p:nvPr/>
          </p:nvCxnSpPr>
          <p:spPr>
            <a:xfrm>
              <a:off x="3265497" y="3613270"/>
              <a:ext cx="0" cy="433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5647" y="3728945"/>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HOLINESS</a:t>
              </a:r>
            </a:p>
            <a:p>
              <a:pPr marL="216000" indent="-216000">
                <a:tabLst>
                  <a:tab pos="360363" algn="l"/>
                </a:tabLst>
              </a:pPr>
              <a:r>
                <a:rPr lang="en-NZ" dirty="0">
                  <a:solidFill>
                    <a:schemeClr val="tx2"/>
                  </a:solidFill>
                  <a:latin typeface="Rockwell" pitchFamily="18" charset="0"/>
                </a:rPr>
                <a:t>Becoming </a:t>
              </a:r>
              <a:r>
                <a:rPr lang="en-NZ" dirty="0" smtClean="0">
                  <a:solidFill>
                    <a:schemeClr val="tx2"/>
                  </a:solidFill>
                  <a:latin typeface="Rockwell" pitchFamily="18" charset="0"/>
                </a:rPr>
                <a:t>holy</a:t>
              </a:r>
              <a:br>
                <a:rPr lang="en-NZ" dirty="0" smtClean="0">
                  <a:solidFill>
                    <a:schemeClr val="tx2"/>
                  </a:solidFill>
                  <a:latin typeface="Rockwell" pitchFamily="18" charset="0"/>
                </a:rPr>
              </a:br>
              <a:r>
                <a:rPr lang="en-NZ" sz="1400" dirty="0" smtClean="0">
                  <a:solidFill>
                    <a:schemeClr val="tx2"/>
                  </a:solidFill>
                  <a:latin typeface="Rockwell" pitchFamily="18" charset="0"/>
                </a:rPr>
                <a:t>(1 </a:t>
              </a:r>
              <a:r>
                <a:rPr lang="en-NZ" sz="1400" dirty="0" err="1" smtClean="0">
                  <a:solidFill>
                    <a:schemeClr val="tx2"/>
                  </a:solidFill>
                  <a:latin typeface="Rockwell" pitchFamily="18" charset="0"/>
                </a:rPr>
                <a:t>Thes</a:t>
              </a:r>
              <a:r>
                <a:rPr lang="en-NZ" sz="1400" dirty="0" smtClean="0">
                  <a:solidFill>
                    <a:schemeClr val="tx2"/>
                  </a:solidFill>
                  <a:latin typeface="Rockwell" pitchFamily="18" charset="0"/>
                </a:rPr>
                <a:t> 5:23-24)</a:t>
              </a:r>
            </a:p>
            <a:p>
              <a:pPr marL="216000" indent="-216000"/>
              <a:r>
                <a:rPr lang="en-NZ" dirty="0" smtClean="0">
                  <a:solidFill>
                    <a:schemeClr val="tx2"/>
                  </a:solidFill>
                  <a:latin typeface="Rockwell" pitchFamily="18" charset="0"/>
                </a:rPr>
                <a:t>Set apart </a:t>
              </a:r>
              <a:br>
                <a:rPr lang="en-NZ" dirty="0" smtClean="0">
                  <a:solidFill>
                    <a:schemeClr val="tx2"/>
                  </a:solidFill>
                  <a:latin typeface="Rockwell" pitchFamily="18" charset="0"/>
                </a:rPr>
              </a:br>
              <a:r>
                <a:rPr lang="en-NZ" sz="1400" dirty="0" smtClean="0">
                  <a:solidFill>
                    <a:schemeClr val="tx2"/>
                  </a:solidFill>
                  <a:latin typeface="Rockwell" pitchFamily="18" charset="0"/>
                </a:rPr>
                <a:t>(Rom 12:1-2)</a:t>
              </a:r>
            </a:p>
            <a:p>
              <a:pPr marL="216000" indent="-216000"/>
              <a:r>
                <a:rPr lang="en-NZ" dirty="0" smtClean="0">
                  <a:solidFill>
                    <a:schemeClr val="tx2"/>
                  </a:solidFill>
                  <a:latin typeface="Rockwell" pitchFamily="18" charset="0"/>
                </a:rPr>
                <a:t>God’s power </a:t>
              </a:r>
              <a:r>
                <a:rPr lang="en-NZ" sz="1400" dirty="0" smtClean="0">
                  <a:solidFill>
                    <a:schemeClr val="tx2"/>
                  </a:solidFill>
                  <a:latin typeface="Rockwell" pitchFamily="18" charset="0"/>
                </a:rPr>
                <a:t>(</a:t>
              </a:r>
              <a:r>
                <a:rPr lang="en-NZ" sz="1400" dirty="0" err="1">
                  <a:solidFill>
                    <a:schemeClr val="tx2"/>
                  </a:solidFill>
                  <a:latin typeface="Rockwell" pitchFamily="18" charset="0"/>
                </a:rPr>
                <a:t>Eph</a:t>
              </a:r>
              <a:r>
                <a:rPr lang="en-NZ" sz="1400" dirty="0">
                  <a:solidFill>
                    <a:schemeClr val="tx2"/>
                  </a:solidFill>
                  <a:latin typeface="Rockwell" pitchFamily="18" charset="0"/>
                </a:rPr>
                <a:t> 3:14-21)</a:t>
              </a:r>
            </a:p>
            <a:p>
              <a:pPr marL="216000" indent="-216000"/>
              <a:r>
                <a:rPr lang="en-NZ" dirty="0">
                  <a:solidFill>
                    <a:schemeClr val="tx2"/>
                  </a:solidFill>
                  <a:latin typeface="Rockwell" pitchFamily="18" charset="0"/>
                </a:rPr>
                <a:t>Holy </a:t>
              </a:r>
              <a:r>
                <a:rPr lang="en-NZ" dirty="0" smtClean="0">
                  <a:solidFill>
                    <a:schemeClr val="tx2"/>
                  </a:solidFill>
                  <a:latin typeface="Rockwell" pitchFamily="18" charset="0"/>
                </a:rPr>
                <a:t>Spirit </a:t>
              </a:r>
              <a:r>
                <a:rPr lang="en-NZ" sz="1400" dirty="0" smtClean="0">
                  <a:solidFill>
                    <a:schemeClr val="tx2"/>
                  </a:solidFill>
                  <a:latin typeface="Rockwell" pitchFamily="18" charset="0"/>
                </a:rPr>
                <a:t>(</a:t>
              </a:r>
              <a:r>
                <a:rPr lang="en-NZ" sz="1400" dirty="0">
                  <a:solidFill>
                    <a:schemeClr val="tx2"/>
                  </a:solidFill>
                  <a:latin typeface="Rockwell" pitchFamily="18" charset="0"/>
                </a:rPr>
                <a:t>John 16:13)</a:t>
              </a:r>
              <a:endParaRPr lang="en-NZ" sz="1800" dirty="0">
                <a:solidFill>
                  <a:schemeClr val="tx2"/>
                </a:solidFill>
                <a:latin typeface="Rockwell" pitchFamily="18" charset="0"/>
              </a:endParaRPr>
            </a:p>
            <a:p>
              <a:pPr marL="216000" indent="-216000"/>
              <a:r>
                <a:rPr lang="en-NZ" dirty="0">
                  <a:solidFill>
                    <a:schemeClr val="tx2"/>
                  </a:solidFill>
                  <a:latin typeface="Rockwell" pitchFamily="18" charset="0"/>
                </a:rPr>
                <a:t>Confession </a:t>
              </a:r>
              <a:r>
                <a:rPr lang="en-NZ" dirty="0" smtClean="0">
                  <a:solidFill>
                    <a:schemeClr val="tx2"/>
                  </a:solidFill>
                  <a:latin typeface="Rockwell" pitchFamily="18" charset="0"/>
                </a:rPr>
                <a:t>&amp;</a:t>
              </a:r>
              <a:br>
                <a:rPr lang="en-NZ" dirty="0" smtClean="0">
                  <a:solidFill>
                    <a:schemeClr val="tx2"/>
                  </a:solidFill>
                  <a:latin typeface="Rockwell" pitchFamily="18" charset="0"/>
                </a:rPr>
              </a:br>
              <a:r>
                <a:rPr lang="en-NZ" dirty="0" smtClean="0">
                  <a:solidFill>
                    <a:schemeClr val="tx2"/>
                  </a:solidFill>
                  <a:latin typeface="Rockwell" pitchFamily="18" charset="0"/>
                </a:rPr>
                <a:t>surrender</a:t>
              </a:r>
              <a:endParaRPr lang="en-NZ" dirty="0">
                <a:solidFill>
                  <a:schemeClr val="tx2"/>
                </a:solidFill>
                <a:latin typeface="Rockwell" pitchFamily="18" charset="0"/>
              </a:endParaRPr>
            </a:p>
          </p:txBody>
        </p:sp>
        <p:sp>
          <p:nvSpPr>
            <p:cNvPr id="22" name="Chevron 21"/>
            <p:cNvSpPr/>
            <p:nvPr/>
          </p:nvSpPr>
          <p:spPr>
            <a:xfrm>
              <a:off x="3384002" y="2887354"/>
              <a:ext cx="1872000" cy="595433"/>
            </a:xfrm>
            <a:prstGeom prst="chevron">
              <a:avLst/>
            </a:prstGeom>
            <a:solidFill>
              <a:srgbClr val="FFFF0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57600" rIns="0" rtlCol="0" anchor="ctr"/>
            <a:lstStyle/>
            <a:p>
              <a:pPr algn="ctr"/>
              <a:r>
                <a:rPr lang="en-NZ" b="1" dirty="0">
                  <a:solidFill>
                    <a:schemeClr val="tx2"/>
                  </a:solidFill>
                  <a:effectLst>
                    <a:outerShdw blurRad="50800" dist="38100" algn="l" rotWithShape="0">
                      <a:prstClr val="black">
                        <a:alpha val="40000"/>
                      </a:prstClr>
                    </a:outerShdw>
                  </a:effectLst>
                  <a:latin typeface="Rockwell" pitchFamily="18" charset="0"/>
                </a:rPr>
                <a:t>COUNSEL</a:t>
              </a:r>
            </a:p>
          </p:txBody>
        </p:sp>
      </p:grpSp>
      <p:sp>
        <p:nvSpPr>
          <p:cNvPr id="28" name="Chevron 27"/>
          <p:cNvSpPr/>
          <p:nvPr/>
        </p:nvSpPr>
        <p:spPr>
          <a:xfrm>
            <a:off x="0" y="0"/>
            <a:ext cx="4971614" cy="288000"/>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2704280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smtClean="0"/>
              <a:t>PRACTICE</a:t>
            </a:r>
            <a:endParaRPr lang="en-NZ" dirty="0"/>
          </a:p>
        </p:txBody>
      </p:sp>
      <p:sp>
        <p:nvSpPr>
          <p:cNvPr id="5" name="Text Placeholder 4"/>
          <p:cNvSpPr>
            <a:spLocks noGrp="1"/>
          </p:cNvSpPr>
          <p:nvPr>
            <p:ph type="body" idx="1"/>
          </p:nvPr>
        </p:nvSpPr>
        <p:spPr/>
        <p:txBody>
          <a:bodyPr>
            <a:normAutofit fontScale="92500" lnSpcReduction="20000"/>
          </a:bodyPr>
          <a:lstStyle/>
          <a:p>
            <a:r>
              <a:rPr lang="en-NZ" dirty="0" smtClean="0"/>
              <a:t>In pairs, practice these scenarios:</a:t>
            </a:r>
          </a:p>
          <a:p>
            <a:pPr marL="514350" lvl="0" indent="-514350">
              <a:buFont typeface="+mj-lt"/>
              <a:buAutoNum type="arabicPeriod"/>
            </a:pPr>
            <a:r>
              <a:rPr lang="en-NZ" dirty="0" smtClean="0"/>
              <a:t>Someone coming to pray for salvation</a:t>
            </a:r>
          </a:p>
          <a:p>
            <a:pPr marL="514350" lvl="0" indent="-514350">
              <a:buFont typeface="+mj-lt"/>
              <a:buAutoNum type="arabicPeriod"/>
            </a:pPr>
            <a:r>
              <a:rPr lang="en-NZ" dirty="0" smtClean="0"/>
              <a:t>A teenager who is trying to live for Jesus, but really wants to take their faith to a new level</a:t>
            </a:r>
          </a:p>
          <a:p>
            <a:pPr marL="514350" lvl="0" indent="-514350">
              <a:buFont typeface="+mj-lt"/>
              <a:buAutoNum type="arabicPeriod"/>
            </a:pPr>
            <a:r>
              <a:rPr lang="en-NZ" dirty="0" smtClean="0"/>
              <a:t>Someone who has been involved with pornography</a:t>
            </a:r>
          </a:p>
          <a:p>
            <a:pPr marL="514350" lvl="0" indent="-514350">
              <a:buFont typeface="+mj-lt"/>
              <a:buAutoNum type="arabicPeriod"/>
            </a:pPr>
            <a:r>
              <a:rPr lang="en-NZ" dirty="0" smtClean="0"/>
              <a:t>Someone who is struggling with depression and is sick of it.</a:t>
            </a:r>
          </a:p>
          <a:p>
            <a:r>
              <a:rPr lang="en-NZ" dirty="0" smtClean="0"/>
              <a:t>In the interest of time, assume that the seeker has already agreed for you to pray with them. </a:t>
            </a:r>
          </a:p>
          <a:p>
            <a:r>
              <a:rPr lang="en-NZ" dirty="0" smtClean="0"/>
              <a:t>Debrief; then swap over.</a:t>
            </a:r>
            <a:endParaRPr lang="en-NZ" dirty="0"/>
          </a:p>
        </p:txBody>
      </p:sp>
      <p:sp>
        <p:nvSpPr>
          <p:cNvPr id="9" name="Chevron 8"/>
          <p:cNvSpPr/>
          <p:nvPr/>
        </p:nvSpPr>
        <p:spPr>
          <a:xfrm>
            <a:off x="7137186" y="2019378"/>
            <a:ext cx="1872000" cy="595433"/>
          </a:xfrm>
          <a:prstGeom prst="chevron">
            <a:avLst/>
          </a:prstGeom>
          <a:solidFill>
            <a:srgbClr val="FFFF0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57600" rIns="0" rtlCol="0" anchor="ctr"/>
          <a:lstStyle/>
          <a:p>
            <a:pPr algn="ctr"/>
            <a:r>
              <a:rPr lang="en-NZ" b="1" dirty="0">
                <a:solidFill>
                  <a:schemeClr val="tx2"/>
                </a:solidFill>
                <a:effectLst>
                  <a:outerShdw blurRad="50800" dist="38100" algn="l" rotWithShape="0">
                    <a:prstClr val="black">
                      <a:alpha val="40000"/>
                    </a:prstClr>
                  </a:outerShdw>
                </a:effectLst>
                <a:latin typeface="Rockwell" pitchFamily="18" charset="0"/>
              </a:rPr>
              <a:t>COUNSEL</a:t>
            </a:r>
          </a:p>
        </p:txBody>
      </p:sp>
      <p:sp>
        <p:nvSpPr>
          <p:cNvPr id="11" name="Chevron 10"/>
          <p:cNvSpPr/>
          <p:nvPr/>
        </p:nvSpPr>
        <p:spPr>
          <a:xfrm>
            <a:off x="0" y="0"/>
            <a:ext cx="4971614" cy="288000"/>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240477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Course Purpose</a:t>
            </a:r>
            <a:endParaRPr lang="en-NZ" dirty="0"/>
          </a:p>
        </p:txBody>
      </p:sp>
      <p:sp>
        <p:nvSpPr>
          <p:cNvPr id="5" name="Content Placeholder 4"/>
          <p:cNvSpPr>
            <a:spLocks noGrp="1"/>
          </p:cNvSpPr>
          <p:nvPr>
            <p:ph idx="1"/>
          </p:nvPr>
        </p:nvSpPr>
        <p:spPr/>
        <p:txBody>
          <a:bodyPr/>
          <a:lstStyle/>
          <a:p>
            <a:r>
              <a:rPr lang="en-NZ" dirty="0" smtClean="0"/>
              <a:t>There is no greater privilege than helping someone who is seeking God.</a:t>
            </a:r>
          </a:p>
          <a:p>
            <a:r>
              <a:rPr lang="en-NZ" dirty="0" smtClean="0"/>
              <a:t>The goal of this course is to prepare you so that you are equipped and confident to help them well.</a:t>
            </a:r>
            <a:endParaRPr lang="en-NZ" dirty="0"/>
          </a:p>
        </p:txBody>
      </p:sp>
    </p:spTree>
    <p:extLst>
      <p:ext uri="{BB962C8B-B14F-4D97-AF65-F5344CB8AC3E}">
        <p14:creationId xmlns:p14="http://schemas.microsoft.com/office/powerpoint/2010/main" val="983229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Counselling Children and teens</a:t>
            </a:r>
            <a:endParaRPr lang="en-NZ" dirty="0"/>
          </a:p>
        </p:txBody>
      </p:sp>
      <p:sp>
        <p:nvSpPr>
          <p:cNvPr id="3" name="Content Placeholder 2"/>
          <p:cNvSpPr>
            <a:spLocks noGrp="1"/>
          </p:cNvSpPr>
          <p:nvPr>
            <p:ph idx="1"/>
          </p:nvPr>
        </p:nvSpPr>
        <p:spPr/>
        <p:txBody>
          <a:bodyPr/>
          <a:lstStyle/>
          <a:p>
            <a:r>
              <a:rPr lang="en-NZ" dirty="0" smtClean="0"/>
              <a:t>Similar process to adults</a:t>
            </a:r>
          </a:p>
          <a:p>
            <a:r>
              <a:rPr lang="en-NZ" dirty="0" smtClean="0"/>
              <a:t>If you don’t get on with kids, find someone else</a:t>
            </a:r>
          </a:p>
          <a:p>
            <a:r>
              <a:rPr lang="en-NZ" dirty="0" smtClean="0"/>
              <a:t>Keep things simple and literal</a:t>
            </a:r>
          </a:p>
          <a:p>
            <a:r>
              <a:rPr lang="en-NZ" dirty="0" smtClean="0"/>
              <a:t>Pass on difficult situations to those trained professionally to deal with them</a:t>
            </a:r>
            <a:endParaRPr lang="en-NZ" dirty="0"/>
          </a:p>
        </p:txBody>
      </p:sp>
      <p:sp>
        <p:nvSpPr>
          <p:cNvPr id="4" name="Chevron 3"/>
          <p:cNvSpPr/>
          <p:nvPr/>
        </p:nvSpPr>
        <p:spPr>
          <a:xfrm>
            <a:off x="0" y="0"/>
            <a:ext cx="4971614" cy="288000"/>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15339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Close</a:t>
            </a:r>
            <a:endParaRPr lang="en-NZ" dirty="0"/>
          </a:p>
        </p:txBody>
      </p:sp>
      <p:sp>
        <p:nvSpPr>
          <p:cNvPr id="3" name="Content Placeholder 2"/>
          <p:cNvSpPr>
            <a:spLocks noGrp="1"/>
          </p:cNvSpPr>
          <p:nvPr>
            <p:ph idx="1"/>
          </p:nvPr>
        </p:nvSpPr>
        <p:spPr>
          <a:xfrm>
            <a:off x="457201" y="997526"/>
            <a:ext cx="6710082" cy="5802286"/>
          </a:xfrm>
        </p:spPr>
        <p:txBody>
          <a:bodyPr>
            <a:normAutofit lnSpcReduction="10000"/>
          </a:bodyPr>
          <a:lstStyle/>
          <a:p>
            <a:r>
              <a:rPr lang="en-NZ" b="1" dirty="0" smtClean="0"/>
              <a:t>Pray</a:t>
            </a:r>
            <a:r>
              <a:rPr lang="en-NZ" dirty="0" smtClean="0"/>
              <a:t>: invite the seeker to pray first (silently if necessary), then pray yourself</a:t>
            </a:r>
          </a:p>
          <a:p>
            <a:r>
              <a:rPr lang="en-NZ" b="1" dirty="0" smtClean="0"/>
              <a:t>Move?</a:t>
            </a:r>
            <a:r>
              <a:rPr lang="en-NZ" dirty="0" smtClean="0"/>
              <a:t>: to another room if the seeker needs more support or you are holding up the congregation</a:t>
            </a:r>
          </a:p>
          <a:p>
            <a:r>
              <a:rPr lang="en-NZ" b="1" dirty="0" smtClean="0"/>
              <a:t>Restitution</a:t>
            </a:r>
            <a:r>
              <a:rPr lang="en-NZ" dirty="0" smtClean="0"/>
              <a:t>: does the seeker need to put anything right?</a:t>
            </a:r>
          </a:p>
          <a:p>
            <a:r>
              <a:rPr lang="en-NZ" b="1" dirty="0" smtClean="0"/>
              <a:t>Spiritual disciplines</a:t>
            </a:r>
            <a:r>
              <a:rPr lang="en-NZ" dirty="0" smtClean="0"/>
              <a:t>: personal prayer and Bible reading are essential to dynamic discipleship</a:t>
            </a:r>
          </a:p>
          <a:p>
            <a:r>
              <a:rPr lang="en-NZ" b="1" dirty="0" smtClean="0"/>
              <a:t>Contact details</a:t>
            </a:r>
            <a:r>
              <a:rPr lang="en-NZ" dirty="0" smtClean="0"/>
              <a:t>: for follow up</a:t>
            </a:r>
            <a:endParaRPr lang="en-NZ" dirty="0"/>
          </a:p>
        </p:txBody>
      </p:sp>
      <p:sp>
        <p:nvSpPr>
          <p:cNvPr id="4" name="Chevron 3"/>
          <p:cNvSpPr/>
          <p:nvPr/>
        </p:nvSpPr>
        <p:spPr>
          <a:xfrm>
            <a:off x="0" y="0"/>
            <a:ext cx="4971614" cy="297716"/>
          </a:xfrm>
          <a:prstGeom prst="chevron">
            <a:avLst/>
          </a:prstGeom>
          <a:solidFill>
            <a:schemeClr val="tx1">
              <a:lumMod val="50000"/>
              <a:lumOff val="50000"/>
            </a:schemeClr>
          </a:solidFill>
          <a:ln>
            <a:solidFill>
              <a:schemeClr val="tx1">
                <a:lumMod val="65000"/>
                <a:lumOff val="3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DURING</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5" name="Chevron 4"/>
          <p:cNvSpPr/>
          <p:nvPr/>
        </p:nvSpPr>
        <p:spPr>
          <a:xfrm>
            <a:off x="7167283" y="2023142"/>
            <a:ext cx="1872000" cy="595433"/>
          </a:xfrm>
          <a:prstGeom prst="chevron">
            <a:avLst/>
          </a:prstGeom>
          <a:solidFill>
            <a:schemeClr val="tx2">
              <a:lumMod val="20000"/>
              <a:lumOff val="80000"/>
            </a:schemeClr>
          </a:solidFill>
          <a:ln>
            <a:solidFill>
              <a:schemeClr val="accent1">
                <a:lumMod val="20000"/>
                <a:lumOff val="8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a:solidFill>
                  <a:srgbClr val="0070C0"/>
                </a:solidFill>
                <a:effectLst>
                  <a:outerShdw blurRad="50800" dist="38100" algn="l" rotWithShape="0">
                    <a:prstClr val="black">
                      <a:alpha val="40000"/>
                    </a:prstClr>
                  </a:outerShdw>
                </a:effectLst>
                <a:latin typeface="Rockwell" pitchFamily="18" charset="0"/>
              </a:rPr>
              <a:t>CLOSE</a:t>
            </a:r>
          </a:p>
        </p:txBody>
      </p:sp>
      <p:sp>
        <p:nvSpPr>
          <p:cNvPr id="6" name="TextBox 5"/>
          <p:cNvSpPr txBox="1"/>
          <p:nvPr/>
        </p:nvSpPr>
        <p:spPr>
          <a:xfrm>
            <a:off x="7101967" y="2745804"/>
            <a:ext cx="1692000" cy="2160000"/>
          </a:xfrm>
          <a:prstGeom prst="rect">
            <a:avLst/>
          </a:prstGeom>
          <a:solidFill>
            <a:schemeClr val="tx2">
              <a:lumMod val="20000"/>
              <a:lumOff val="80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solidFill>
                  <a:srgbClr val="0070C0"/>
                </a:solidFill>
                <a:latin typeface="Rockwell" pitchFamily="18" charset="0"/>
              </a:rPr>
              <a:t>Pray</a:t>
            </a:r>
          </a:p>
          <a:p>
            <a:pPr marL="216000" indent="-216000"/>
            <a:r>
              <a:rPr lang="en-NZ" dirty="0">
                <a:solidFill>
                  <a:srgbClr val="0070C0"/>
                </a:solidFill>
                <a:latin typeface="Rockwell" pitchFamily="18" charset="0"/>
              </a:rPr>
              <a:t>Move?</a:t>
            </a:r>
          </a:p>
          <a:p>
            <a:pPr marL="216000" indent="-216000"/>
            <a:r>
              <a:rPr lang="en-NZ" dirty="0">
                <a:solidFill>
                  <a:srgbClr val="0070C0"/>
                </a:solidFill>
                <a:latin typeface="Rockwell" pitchFamily="18" charset="0"/>
              </a:rPr>
              <a:t>Restitution</a:t>
            </a:r>
          </a:p>
          <a:p>
            <a:pPr marL="216000" indent="-216000"/>
            <a:r>
              <a:rPr lang="en-NZ" dirty="0">
                <a:solidFill>
                  <a:srgbClr val="0070C0"/>
                </a:solidFill>
                <a:latin typeface="Rockwell" pitchFamily="18" charset="0"/>
              </a:rPr>
              <a:t>Spiritual disciplines</a:t>
            </a:r>
          </a:p>
          <a:p>
            <a:pPr marL="216000" indent="-216000"/>
            <a:r>
              <a:rPr lang="en-NZ" dirty="0">
                <a:solidFill>
                  <a:srgbClr val="0070C0"/>
                </a:solidFill>
                <a:latin typeface="Rockwell" pitchFamily="18" charset="0"/>
              </a:rPr>
              <a:t>Contact details</a:t>
            </a:r>
          </a:p>
        </p:txBody>
      </p:sp>
    </p:spTree>
    <p:extLst>
      <p:ext uri="{BB962C8B-B14F-4D97-AF65-F5344CB8AC3E}">
        <p14:creationId xmlns:p14="http://schemas.microsoft.com/office/powerpoint/2010/main" val="24924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Follow Up</a:t>
            </a:r>
            <a:endParaRPr lang="en-NZ" dirty="0"/>
          </a:p>
        </p:txBody>
      </p:sp>
      <p:sp>
        <p:nvSpPr>
          <p:cNvPr id="3" name="Content Placeholder 2"/>
          <p:cNvSpPr>
            <a:spLocks noGrp="1"/>
          </p:cNvSpPr>
          <p:nvPr>
            <p:ph idx="1"/>
          </p:nvPr>
        </p:nvSpPr>
        <p:spPr/>
        <p:txBody>
          <a:bodyPr/>
          <a:lstStyle/>
          <a:p>
            <a:r>
              <a:rPr lang="en-NZ" dirty="0" smtClean="0"/>
              <a:t>Your counselling should not finish at the mercy seat</a:t>
            </a:r>
          </a:p>
          <a:p>
            <a:r>
              <a:rPr lang="en-NZ" dirty="0" smtClean="0"/>
              <a:t>You still need to:</a:t>
            </a:r>
          </a:p>
          <a:p>
            <a:pPr marL="914400" lvl="1" indent="-514350">
              <a:buFont typeface="+mj-lt"/>
              <a:buAutoNum type="arabicPeriod"/>
            </a:pPr>
            <a:r>
              <a:rPr lang="en-NZ" dirty="0" smtClean="0"/>
              <a:t>Follow up (to see how they are)</a:t>
            </a:r>
          </a:p>
          <a:p>
            <a:pPr marL="914400" lvl="1" indent="-514350">
              <a:buFont typeface="+mj-lt"/>
              <a:buAutoNum type="arabicPeriod"/>
            </a:pPr>
            <a:r>
              <a:rPr lang="en-NZ" dirty="0" smtClean="0"/>
              <a:t>Ensure that they have in place support mechanism</a:t>
            </a:r>
            <a:endParaRPr lang="en-NZ" dirty="0"/>
          </a:p>
        </p:txBody>
      </p:sp>
      <p:sp>
        <p:nvSpPr>
          <p:cNvPr id="5" name="Chevron 4"/>
          <p:cNvSpPr/>
          <p:nvPr/>
        </p:nvSpPr>
        <p:spPr>
          <a:xfrm>
            <a:off x="0" y="0"/>
            <a:ext cx="1967648" cy="288000"/>
          </a:xfrm>
          <a:prstGeom prst="chevron">
            <a:avLst/>
          </a:prstGeom>
          <a:solidFill>
            <a:schemeClr val="accent6">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AFTER</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2203126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NZ" smtClean="0"/>
              <a:t>DISCUSSION</a:t>
            </a:r>
            <a:endParaRPr lang="en-NZ" dirty="0"/>
          </a:p>
        </p:txBody>
      </p:sp>
      <p:sp>
        <p:nvSpPr>
          <p:cNvPr id="7" name="Text Placeholder 6"/>
          <p:cNvSpPr>
            <a:spLocks noGrp="1"/>
          </p:cNvSpPr>
          <p:nvPr>
            <p:ph type="body" idx="1"/>
          </p:nvPr>
        </p:nvSpPr>
        <p:spPr/>
        <p:txBody>
          <a:bodyPr/>
          <a:lstStyle/>
          <a:p>
            <a:r>
              <a:rPr lang="en-NZ" smtClean="0"/>
              <a:t>Why is it important to follow up with all seekers? </a:t>
            </a:r>
          </a:p>
          <a:p>
            <a:r>
              <a:rPr lang="en-NZ" smtClean="0"/>
              <a:t>If you were the seeker, when would you want to be contacted? Can you be too soon or too late?</a:t>
            </a:r>
          </a:p>
          <a:p>
            <a:r>
              <a:rPr lang="en-NZ" smtClean="0"/>
              <a:t>What does a seeker need to help them grow as a disciple of Jesus? How can you help with this?</a:t>
            </a:r>
          </a:p>
          <a:p>
            <a:endParaRPr lang="en-NZ" dirty="0"/>
          </a:p>
        </p:txBody>
      </p:sp>
      <p:sp>
        <p:nvSpPr>
          <p:cNvPr id="5" name="Chevron 4"/>
          <p:cNvSpPr/>
          <p:nvPr/>
        </p:nvSpPr>
        <p:spPr>
          <a:xfrm>
            <a:off x="0" y="0"/>
            <a:ext cx="1967648" cy="288000"/>
          </a:xfrm>
          <a:prstGeom prst="chevron">
            <a:avLst/>
          </a:prstGeom>
          <a:solidFill>
            <a:schemeClr val="accent6">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AFTER</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Tree>
    <p:extLst>
      <p:ext uri="{BB962C8B-B14F-4D97-AF65-F5344CB8AC3E}">
        <p14:creationId xmlns:p14="http://schemas.microsoft.com/office/powerpoint/2010/main" val="1915799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a:off x="4321249" y="1121469"/>
            <a:ext cx="0" cy="257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47610" y="1429593"/>
            <a:ext cx="1692000" cy="2160000"/>
          </a:xfrm>
          <a:prstGeom prst="rect">
            <a:avLst/>
          </a:prstGeom>
          <a:solidFill>
            <a:srgbClr val="C000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latin typeface="Rockwell" pitchFamily="18" charset="0"/>
              </a:rPr>
              <a:t>Pray</a:t>
            </a:r>
          </a:p>
          <a:p>
            <a:pPr marL="216000" indent="-216000"/>
            <a:r>
              <a:rPr lang="en-NZ" dirty="0" smtClean="0">
                <a:latin typeface="Rockwell" pitchFamily="18" charset="0"/>
              </a:rPr>
              <a:t>Introductions</a:t>
            </a:r>
            <a:endParaRPr lang="en-NZ" dirty="0">
              <a:latin typeface="Rockwell" pitchFamily="18" charset="0"/>
            </a:endParaRPr>
          </a:p>
          <a:p>
            <a:pPr marL="216000" indent="-216000"/>
            <a:r>
              <a:rPr lang="en-NZ" dirty="0">
                <a:latin typeface="Rockwell" pitchFamily="18" charset="0"/>
              </a:rPr>
              <a:t>Permission</a:t>
            </a:r>
          </a:p>
          <a:p>
            <a:pPr marL="216000" indent="-216000"/>
            <a:r>
              <a:rPr lang="en-NZ" dirty="0" smtClean="0">
                <a:latin typeface="Rockwell" pitchFamily="18" charset="0"/>
              </a:rPr>
              <a:t>Ask &amp; listen</a:t>
            </a:r>
            <a:endParaRPr lang="en-NZ" dirty="0">
              <a:latin typeface="Rockwell" pitchFamily="18" charset="0"/>
            </a:endParaRPr>
          </a:p>
        </p:txBody>
      </p:sp>
      <p:sp>
        <p:nvSpPr>
          <p:cNvPr id="7" name="Pentagon 6"/>
          <p:cNvSpPr/>
          <p:nvPr/>
        </p:nvSpPr>
        <p:spPr>
          <a:xfrm>
            <a:off x="59900" y="706931"/>
            <a:ext cx="1967648" cy="595433"/>
          </a:xfrm>
          <a:prstGeom prst="homePlate">
            <a:avLst/>
          </a:prstGeom>
          <a:solidFill>
            <a:schemeClr val="accent3">
              <a:lumMod val="75000"/>
            </a:schemeClr>
          </a:solidFill>
          <a:ln>
            <a:solidFill>
              <a:srgbClr val="92D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BEFORE</a:t>
            </a:r>
          </a:p>
        </p:txBody>
      </p:sp>
      <p:sp>
        <p:nvSpPr>
          <p:cNvPr id="8" name="TextBox 7"/>
          <p:cNvSpPr txBox="1"/>
          <p:nvPr/>
        </p:nvSpPr>
        <p:spPr>
          <a:xfrm>
            <a:off x="59900" y="1429593"/>
            <a:ext cx="1692000" cy="2160000"/>
          </a:xfrm>
          <a:prstGeom prst="rect">
            <a:avLst/>
          </a:prstGeom>
          <a:solidFill>
            <a:schemeClr val="accent3">
              <a:lumMod val="75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latin typeface="Rockwell" pitchFamily="18" charset="0"/>
              </a:rPr>
              <a:t>Pray</a:t>
            </a:r>
          </a:p>
          <a:p>
            <a:pPr marL="216000" indent="-216000"/>
            <a:r>
              <a:rPr lang="en-NZ" dirty="0">
                <a:latin typeface="Rockwell" pitchFamily="18" charset="0"/>
              </a:rPr>
              <a:t>Who?</a:t>
            </a:r>
          </a:p>
        </p:txBody>
      </p:sp>
      <p:sp>
        <p:nvSpPr>
          <p:cNvPr id="10" name="Chevron 9"/>
          <p:cNvSpPr/>
          <p:nvPr/>
        </p:nvSpPr>
        <p:spPr>
          <a:xfrm>
            <a:off x="1969382" y="706931"/>
            <a:ext cx="1872000" cy="595433"/>
          </a:xfrm>
          <a:prstGeom prst="chevron">
            <a:avLst/>
          </a:prstGeom>
          <a:solidFill>
            <a:srgbClr val="C00000"/>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START</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11" name="Chevron 10"/>
          <p:cNvSpPr/>
          <p:nvPr/>
        </p:nvSpPr>
        <p:spPr>
          <a:xfrm>
            <a:off x="5228926" y="706931"/>
            <a:ext cx="1872000" cy="595433"/>
          </a:xfrm>
          <a:prstGeom prst="chevron">
            <a:avLst/>
          </a:prstGeom>
          <a:solidFill>
            <a:schemeClr val="tx2">
              <a:lumMod val="20000"/>
              <a:lumOff val="80000"/>
            </a:schemeClr>
          </a:solidFill>
          <a:ln>
            <a:solidFill>
              <a:schemeClr val="accent1">
                <a:lumMod val="20000"/>
                <a:lumOff val="8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a:solidFill>
                  <a:srgbClr val="0070C0"/>
                </a:solidFill>
                <a:effectLst>
                  <a:outerShdw blurRad="50800" dist="38100" algn="l" rotWithShape="0">
                    <a:prstClr val="black">
                      <a:alpha val="40000"/>
                    </a:prstClr>
                  </a:outerShdw>
                </a:effectLst>
                <a:latin typeface="Rockwell" pitchFamily="18" charset="0"/>
              </a:rPr>
              <a:t>CLOSE</a:t>
            </a:r>
          </a:p>
        </p:txBody>
      </p:sp>
      <p:sp>
        <p:nvSpPr>
          <p:cNvPr id="12" name="TextBox 11"/>
          <p:cNvSpPr txBox="1"/>
          <p:nvPr/>
        </p:nvSpPr>
        <p:spPr>
          <a:xfrm>
            <a:off x="5163610" y="1429593"/>
            <a:ext cx="1692000" cy="2160000"/>
          </a:xfrm>
          <a:prstGeom prst="rect">
            <a:avLst/>
          </a:prstGeom>
          <a:solidFill>
            <a:schemeClr val="tx2">
              <a:lumMod val="20000"/>
              <a:lumOff val="80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solidFill>
                  <a:srgbClr val="0070C0"/>
                </a:solidFill>
                <a:latin typeface="Rockwell" pitchFamily="18" charset="0"/>
              </a:rPr>
              <a:t>Pray</a:t>
            </a:r>
          </a:p>
          <a:p>
            <a:pPr marL="216000" indent="-216000"/>
            <a:r>
              <a:rPr lang="en-NZ" dirty="0">
                <a:solidFill>
                  <a:srgbClr val="0070C0"/>
                </a:solidFill>
                <a:latin typeface="Rockwell" pitchFamily="18" charset="0"/>
              </a:rPr>
              <a:t>Move?</a:t>
            </a:r>
          </a:p>
          <a:p>
            <a:pPr marL="216000" indent="-216000"/>
            <a:r>
              <a:rPr lang="en-NZ" dirty="0">
                <a:solidFill>
                  <a:srgbClr val="0070C0"/>
                </a:solidFill>
                <a:latin typeface="Rockwell" pitchFamily="18" charset="0"/>
              </a:rPr>
              <a:t>Restitution</a:t>
            </a:r>
          </a:p>
          <a:p>
            <a:pPr marL="216000" indent="-216000"/>
            <a:r>
              <a:rPr lang="en-NZ" dirty="0">
                <a:solidFill>
                  <a:srgbClr val="0070C0"/>
                </a:solidFill>
                <a:latin typeface="Rockwell" pitchFamily="18" charset="0"/>
              </a:rPr>
              <a:t>Spiritual disciplines</a:t>
            </a:r>
          </a:p>
          <a:p>
            <a:pPr marL="216000" indent="-216000"/>
            <a:r>
              <a:rPr lang="en-NZ" dirty="0">
                <a:solidFill>
                  <a:srgbClr val="0070C0"/>
                </a:solidFill>
                <a:latin typeface="Rockwell" pitchFamily="18" charset="0"/>
              </a:rPr>
              <a:t>Contact details</a:t>
            </a:r>
          </a:p>
        </p:txBody>
      </p:sp>
      <p:sp>
        <p:nvSpPr>
          <p:cNvPr id="13" name="Chevron 12"/>
          <p:cNvSpPr/>
          <p:nvPr/>
        </p:nvSpPr>
        <p:spPr>
          <a:xfrm>
            <a:off x="7057983" y="708591"/>
            <a:ext cx="2016000" cy="595433"/>
          </a:xfrm>
          <a:prstGeom prst="chevron">
            <a:avLst/>
          </a:prstGeom>
          <a:solidFill>
            <a:schemeClr val="accent6">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FOLLOW UP</a:t>
            </a:r>
          </a:p>
        </p:txBody>
      </p:sp>
      <p:sp>
        <p:nvSpPr>
          <p:cNvPr id="14" name="TextBox 13"/>
          <p:cNvSpPr txBox="1"/>
          <p:nvPr/>
        </p:nvSpPr>
        <p:spPr>
          <a:xfrm>
            <a:off x="7059372" y="1429593"/>
            <a:ext cx="1692000" cy="2160000"/>
          </a:xfrm>
          <a:prstGeom prst="rect">
            <a:avLst/>
          </a:prstGeom>
          <a:solidFill>
            <a:schemeClr val="accent6">
              <a:lumMod val="75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smtClean="0">
                <a:latin typeface="Rockwell" pitchFamily="18" charset="0"/>
              </a:rPr>
              <a:t>Make contact</a:t>
            </a:r>
            <a:endParaRPr lang="en-NZ" dirty="0">
              <a:latin typeface="Rockwell" pitchFamily="18" charset="0"/>
            </a:endParaRPr>
          </a:p>
          <a:p>
            <a:pPr marL="216000" indent="-216000">
              <a:spcBef>
                <a:spcPts val="300"/>
              </a:spcBef>
              <a:buNone/>
            </a:pPr>
            <a:r>
              <a:rPr lang="en-NZ" dirty="0" smtClean="0">
                <a:latin typeface="Rockwell" pitchFamily="18" charset="0"/>
              </a:rPr>
              <a:t>DISCIPLING</a:t>
            </a:r>
            <a:endParaRPr lang="en-NZ" dirty="0">
              <a:latin typeface="Rockwell" pitchFamily="18" charset="0"/>
            </a:endParaRPr>
          </a:p>
          <a:p>
            <a:pPr marL="216000" indent="-216000"/>
            <a:r>
              <a:rPr lang="en-NZ" dirty="0">
                <a:latin typeface="Rockwell" pitchFamily="18" charset="0"/>
              </a:rPr>
              <a:t>Mentor</a:t>
            </a:r>
          </a:p>
          <a:p>
            <a:pPr marL="216000" indent="-216000"/>
            <a:r>
              <a:rPr lang="en-NZ" dirty="0">
                <a:latin typeface="Rockwell" pitchFamily="18" charset="0"/>
              </a:rPr>
              <a:t>Small group</a:t>
            </a:r>
          </a:p>
          <a:p>
            <a:pPr marL="216000" indent="-216000"/>
            <a:r>
              <a:rPr lang="en-NZ" dirty="0">
                <a:latin typeface="Rockwell" pitchFamily="18" charset="0"/>
              </a:rPr>
              <a:t>Spiritual </a:t>
            </a:r>
            <a:r>
              <a:rPr lang="en-NZ" dirty="0" smtClean="0">
                <a:latin typeface="Rockwell" pitchFamily="18" charset="0"/>
              </a:rPr>
              <a:t>disciplines</a:t>
            </a:r>
          </a:p>
          <a:p>
            <a:pPr marL="216000" indent="-216000"/>
            <a:r>
              <a:rPr lang="en-NZ" dirty="0" smtClean="0">
                <a:latin typeface="Rockwell" pitchFamily="18" charset="0"/>
              </a:rPr>
              <a:t>Worship service</a:t>
            </a:r>
            <a:endParaRPr lang="en-NZ" dirty="0">
              <a:latin typeface="Rockwell" pitchFamily="18" charset="0"/>
            </a:endParaRPr>
          </a:p>
        </p:txBody>
      </p:sp>
      <p:sp>
        <p:nvSpPr>
          <p:cNvPr id="16" name="TextBox 15"/>
          <p:cNvSpPr txBox="1"/>
          <p:nvPr/>
        </p:nvSpPr>
        <p:spPr>
          <a:xfrm>
            <a:off x="0" y="6468472"/>
            <a:ext cx="9144000" cy="400110"/>
          </a:xfrm>
          <a:prstGeom prst="rect">
            <a:avLst/>
          </a:prstGeom>
          <a:noFill/>
          <a:ln>
            <a:noFill/>
          </a:ln>
          <a:effectLst/>
          <a:scene3d>
            <a:camera prst="orthographicFront"/>
            <a:lightRig rig="threePt" dir="t"/>
          </a:scene3d>
          <a:sp3d>
            <a:bevelT w="101600" prst="riblet"/>
          </a:sp3d>
        </p:spPr>
        <p:txBody>
          <a:bodyPr wrap="square" rtlCol="0">
            <a:spAutoFit/>
          </a:bodyPr>
          <a:lstStyle/>
          <a:p>
            <a:pPr algn="ctr"/>
            <a:r>
              <a:rPr lang="en-NZ" sz="2000" i="1" dirty="0">
                <a:solidFill>
                  <a:schemeClr val="bg1"/>
                </a:solidFill>
                <a:latin typeface="Rockwell" pitchFamily="18" charset="0"/>
              </a:rPr>
              <a:t>God’s Word is your authority</a:t>
            </a:r>
            <a:endParaRPr lang="en-NZ" sz="2000" b="1" spc="250" dirty="0">
              <a:solidFill>
                <a:schemeClr val="bg1"/>
              </a:solidFill>
              <a:effectLst>
                <a:outerShdw blurRad="38100" dist="38100" dir="2700000" algn="tl">
                  <a:srgbClr val="000000">
                    <a:alpha val="43137"/>
                  </a:srgbClr>
                </a:outerShdw>
              </a:effectLst>
              <a:latin typeface="Rockwell" pitchFamily="18" charset="0"/>
            </a:endParaRPr>
          </a:p>
        </p:txBody>
      </p:sp>
      <p:sp>
        <p:nvSpPr>
          <p:cNvPr id="17" name="TextBox 16"/>
          <p:cNvSpPr txBox="1"/>
          <p:nvPr/>
        </p:nvSpPr>
        <p:spPr>
          <a:xfrm>
            <a:off x="313789"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SALVATION</a:t>
            </a:r>
          </a:p>
          <a:p>
            <a:pPr marL="216000" indent="-216000"/>
            <a:r>
              <a:rPr lang="en-NZ" dirty="0" smtClean="0">
                <a:solidFill>
                  <a:schemeClr val="tx2"/>
                </a:solidFill>
                <a:latin typeface="Rockwell" pitchFamily="18" charset="0"/>
              </a:rPr>
              <a:t>God’s love</a:t>
            </a:r>
            <a:br>
              <a:rPr lang="en-NZ" dirty="0" smtClean="0">
                <a:solidFill>
                  <a:schemeClr val="tx2"/>
                </a:solidFill>
                <a:latin typeface="Rockwell" pitchFamily="18" charset="0"/>
              </a:rPr>
            </a:br>
            <a:r>
              <a:rPr lang="en-NZ" sz="1400" dirty="0" smtClean="0">
                <a:solidFill>
                  <a:schemeClr val="tx2"/>
                </a:solidFill>
                <a:latin typeface="Rockwell" pitchFamily="18" charset="0"/>
              </a:rPr>
              <a:t>(John 3:16)</a:t>
            </a:r>
          </a:p>
          <a:p>
            <a:pPr marL="216000" indent="-216000"/>
            <a:r>
              <a:rPr lang="en-NZ" dirty="0" smtClean="0">
                <a:solidFill>
                  <a:schemeClr val="tx2"/>
                </a:solidFill>
                <a:latin typeface="Rockwell" pitchFamily="18" charset="0"/>
              </a:rPr>
              <a:t>Salvation</a:t>
            </a:r>
          </a:p>
          <a:p>
            <a:pPr marL="216000" indent="-216000"/>
            <a:r>
              <a:rPr lang="en-NZ" dirty="0" smtClean="0">
                <a:solidFill>
                  <a:schemeClr val="tx2"/>
                </a:solidFill>
                <a:latin typeface="Rockwell" pitchFamily="18" charset="0"/>
              </a:rPr>
              <a:t>Confession / repentance</a:t>
            </a:r>
          </a:p>
          <a:p>
            <a:pPr marL="216000" indent="-216000"/>
            <a:r>
              <a:rPr lang="en-NZ" dirty="0" smtClean="0">
                <a:solidFill>
                  <a:schemeClr val="tx2"/>
                </a:solidFill>
                <a:latin typeface="Rockwell" pitchFamily="18" charset="0"/>
              </a:rPr>
              <a:t>Holiness</a:t>
            </a:r>
          </a:p>
          <a:p>
            <a:pPr marL="216000" indent="-216000"/>
            <a:r>
              <a:rPr lang="en-NZ" dirty="0" smtClean="0">
                <a:solidFill>
                  <a:schemeClr val="tx2"/>
                </a:solidFill>
                <a:latin typeface="Rockwell" pitchFamily="18" charset="0"/>
              </a:rPr>
              <a:t>Prayer</a:t>
            </a:r>
            <a:endParaRPr lang="en-NZ" dirty="0">
              <a:solidFill>
                <a:schemeClr val="tx2"/>
              </a:solidFill>
              <a:latin typeface="Rockwell" pitchFamily="18" charset="0"/>
            </a:endParaRPr>
          </a:p>
        </p:txBody>
      </p:sp>
      <p:sp>
        <p:nvSpPr>
          <p:cNvPr id="18" name="TextBox 17"/>
          <p:cNvSpPr txBox="1"/>
          <p:nvPr/>
        </p:nvSpPr>
        <p:spPr>
          <a:xfrm>
            <a:off x="6649359"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Ins="36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lgn="ctr">
              <a:buNone/>
            </a:pPr>
            <a:r>
              <a:rPr lang="en-NZ" b="1" dirty="0" smtClean="0">
                <a:solidFill>
                  <a:schemeClr val="tx2"/>
                </a:solidFill>
                <a:latin typeface="Rockwell" pitchFamily="18" charset="0"/>
              </a:rPr>
              <a:t>PETITION</a:t>
            </a:r>
          </a:p>
          <a:p>
            <a:pPr marL="216000" indent="-216000"/>
            <a:r>
              <a:rPr lang="en-NZ" dirty="0">
                <a:solidFill>
                  <a:schemeClr val="tx2"/>
                </a:solidFill>
                <a:latin typeface="Rockwell" pitchFamily="18" charset="0"/>
              </a:rPr>
              <a:t>Present to </a:t>
            </a:r>
            <a:r>
              <a:rPr lang="en-NZ" dirty="0" smtClean="0">
                <a:solidFill>
                  <a:schemeClr val="tx2"/>
                </a:solidFill>
                <a:latin typeface="Rockwell" pitchFamily="18" charset="0"/>
              </a:rPr>
              <a:t>God</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Phil 4:6)</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Accept his peace</a:t>
            </a:r>
          </a:p>
          <a:p>
            <a:pPr marL="216000" indent="-216000"/>
            <a:r>
              <a:rPr lang="en-NZ" dirty="0" smtClean="0">
                <a:solidFill>
                  <a:schemeClr val="tx2"/>
                </a:solidFill>
                <a:latin typeface="Rockwell" pitchFamily="18" charset="0"/>
              </a:rPr>
              <a:t>Trials</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James 1:2-3)</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Wisdom</a:t>
            </a:r>
            <a:br>
              <a:rPr lang="en-NZ" dirty="0">
                <a:solidFill>
                  <a:schemeClr val="tx2"/>
                </a:solidFill>
                <a:latin typeface="Rockwell" pitchFamily="18" charset="0"/>
              </a:rPr>
            </a:br>
            <a:r>
              <a:rPr lang="en-NZ" sz="1400" dirty="0">
                <a:solidFill>
                  <a:schemeClr val="tx2"/>
                </a:solidFill>
                <a:latin typeface="Rockwell" pitchFamily="18" charset="0"/>
              </a:rPr>
              <a:t>(James 1:5-8)</a:t>
            </a:r>
            <a:endParaRPr lang="en-NZ" dirty="0">
              <a:solidFill>
                <a:schemeClr val="tx2"/>
              </a:solidFill>
              <a:latin typeface="Rockwell" pitchFamily="18" charset="0"/>
            </a:endParaRPr>
          </a:p>
          <a:p>
            <a:pPr marL="216000" indent="-216000"/>
            <a:r>
              <a:rPr lang="en-NZ" dirty="0" smtClean="0">
                <a:solidFill>
                  <a:schemeClr val="tx2"/>
                </a:solidFill>
                <a:latin typeface="Rockwell" pitchFamily="18" charset="0"/>
              </a:rPr>
              <a:t>Fast</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Ezra 8:23)</a:t>
            </a:r>
            <a:endParaRPr lang="en-NZ" dirty="0">
              <a:solidFill>
                <a:schemeClr val="tx2"/>
              </a:solidFill>
              <a:latin typeface="Rockwell" pitchFamily="18" charset="0"/>
            </a:endParaRPr>
          </a:p>
          <a:p>
            <a:pPr marL="216000" indent="-216000"/>
            <a:endParaRPr lang="en-NZ" dirty="0">
              <a:solidFill>
                <a:schemeClr val="tx2"/>
              </a:solidFill>
              <a:latin typeface="Rockwell" pitchFamily="18" charset="0"/>
            </a:endParaRPr>
          </a:p>
        </p:txBody>
      </p:sp>
      <p:cxnSp>
        <p:nvCxnSpPr>
          <p:cNvPr id="19" name="Elbow Connector 18"/>
          <p:cNvCxnSpPr/>
          <p:nvPr/>
        </p:nvCxnSpPr>
        <p:spPr>
          <a:xfrm>
            <a:off x="3937030" y="3699916"/>
            <a:ext cx="3576176" cy="109018"/>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1177636" y="3699915"/>
            <a:ext cx="4007746" cy="109018"/>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92489" y="3693952"/>
            <a:ext cx="0" cy="433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52639"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RESTORATION</a:t>
            </a:r>
          </a:p>
          <a:p>
            <a:pPr marL="216000" indent="-216000"/>
            <a:r>
              <a:rPr lang="en-NZ" dirty="0">
                <a:solidFill>
                  <a:schemeClr val="tx2"/>
                </a:solidFill>
                <a:latin typeface="Rockwell" pitchFamily="18" charset="0"/>
              </a:rPr>
              <a:t>Reassurance</a:t>
            </a:r>
          </a:p>
          <a:p>
            <a:pPr marL="216000" indent="-216000"/>
            <a:r>
              <a:rPr lang="en-NZ" dirty="0">
                <a:solidFill>
                  <a:schemeClr val="tx2"/>
                </a:solidFill>
                <a:latin typeface="Rockwell" pitchFamily="18" charset="0"/>
              </a:rPr>
              <a:t>Confession</a:t>
            </a:r>
          </a:p>
          <a:p>
            <a:pPr marL="216000" indent="-216000"/>
            <a:r>
              <a:rPr lang="en-NZ" dirty="0">
                <a:solidFill>
                  <a:schemeClr val="tx2"/>
                </a:solidFill>
                <a:latin typeface="Rockwell" pitchFamily="18" charset="0"/>
              </a:rPr>
              <a:t>God’s </a:t>
            </a:r>
            <a:r>
              <a:rPr lang="en-NZ" dirty="0" smtClean="0">
                <a:solidFill>
                  <a:schemeClr val="tx2"/>
                </a:solidFill>
                <a:latin typeface="Rockwell" pitchFamily="18" charset="0"/>
              </a:rPr>
              <a:t>pardon</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1 John 1:9)</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Prevent backsliding</a:t>
            </a:r>
          </a:p>
          <a:p>
            <a:pPr marL="216000" indent="-216000"/>
            <a:r>
              <a:rPr lang="en-NZ" dirty="0">
                <a:solidFill>
                  <a:schemeClr val="tx2"/>
                </a:solidFill>
                <a:latin typeface="Rockwell" pitchFamily="18" charset="0"/>
              </a:rPr>
              <a:t>Armour of </a:t>
            </a:r>
            <a:r>
              <a:rPr lang="en-NZ" dirty="0" smtClean="0">
                <a:solidFill>
                  <a:schemeClr val="tx2"/>
                </a:solidFill>
                <a:latin typeface="Rockwell" pitchFamily="18" charset="0"/>
              </a:rPr>
              <a:t>God</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err="1">
                <a:solidFill>
                  <a:schemeClr val="tx2"/>
                </a:solidFill>
                <a:latin typeface="Rockwell" pitchFamily="18" charset="0"/>
              </a:rPr>
              <a:t>Eph</a:t>
            </a:r>
            <a:r>
              <a:rPr lang="en-NZ" sz="1400" dirty="0">
                <a:solidFill>
                  <a:schemeClr val="tx2"/>
                </a:solidFill>
                <a:latin typeface="Rockwell" pitchFamily="18" charset="0"/>
              </a:rPr>
              <a:t> 6:13)</a:t>
            </a:r>
            <a:endParaRPr lang="en-NZ" dirty="0">
              <a:solidFill>
                <a:schemeClr val="tx2"/>
              </a:solidFill>
              <a:latin typeface="Rockwell" pitchFamily="18" charset="0"/>
            </a:endParaRPr>
          </a:p>
        </p:txBody>
      </p:sp>
      <p:cxnSp>
        <p:nvCxnSpPr>
          <p:cNvPr id="23" name="Straight Connector 22"/>
          <p:cNvCxnSpPr/>
          <p:nvPr/>
        </p:nvCxnSpPr>
        <p:spPr>
          <a:xfrm>
            <a:off x="3265497" y="3693952"/>
            <a:ext cx="0" cy="433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25647"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HOLINESS</a:t>
            </a:r>
          </a:p>
          <a:p>
            <a:pPr marL="216000" indent="-216000">
              <a:tabLst>
                <a:tab pos="360363" algn="l"/>
              </a:tabLst>
            </a:pPr>
            <a:r>
              <a:rPr lang="en-NZ" dirty="0">
                <a:solidFill>
                  <a:schemeClr val="tx2"/>
                </a:solidFill>
                <a:latin typeface="Rockwell" pitchFamily="18" charset="0"/>
              </a:rPr>
              <a:t>Becoming </a:t>
            </a:r>
            <a:r>
              <a:rPr lang="en-NZ" dirty="0" smtClean="0">
                <a:solidFill>
                  <a:schemeClr val="tx2"/>
                </a:solidFill>
                <a:latin typeface="Rockwell" pitchFamily="18" charset="0"/>
              </a:rPr>
              <a:t>holy</a:t>
            </a:r>
            <a:br>
              <a:rPr lang="en-NZ" dirty="0" smtClean="0">
                <a:solidFill>
                  <a:schemeClr val="tx2"/>
                </a:solidFill>
                <a:latin typeface="Rockwell" pitchFamily="18" charset="0"/>
              </a:rPr>
            </a:br>
            <a:r>
              <a:rPr lang="en-NZ" sz="1400" dirty="0" smtClean="0">
                <a:solidFill>
                  <a:schemeClr val="tx2"/>
                </a:solidFill>
                <a:latin typeface="Rockwell" pitchFamily="18" charset="0"/>
              </a:rPr>
              <a:t>(1 </a:t>
            </a:r>
            <a:r>
              <a:rPr lang="en-NZ" sz="1400" dirty="0" err="1" smtClean="0">
                <a:solidFill>
                  <a:schemeClr val="tx2"/>
                </a:solidFill>
                <a:latin typeface="Rockwell" pitchFamily="18" charset="0"/>
              </a:rPr>
              <a:t>Thes</a:t>
            </a:r>
            <a:r>
              <a:rPr lang="en-NZ" sz="1400" dirty="0" smtClean="0">
                <a:solidFill>
                  <a:schemeClr val="tx2"/>
                </a:solidFill>
                <a:latin typeface="Rockwell" pitchFamily="18" charset="0"/>
              </a:rPr>
              <a:t> 5:23-24)</a:t>
            </a:r>
          </a:p>
          <a:p>
            <a:pPr marL="216000" indent="-216000"/>
            <a:r>
              <a:rPr lang="en-NZ" dirty="0" smtClean="0">
                <a:solidFill>
                  <a:schemeClr val="tx2"/>
                </a:solidFill>
                <a:latin typeface="Rockwell" pitchFamily="18" charset="0"/>
              </a:rPr>
              <a:t>Set apart </a:t>
            </a:r>
            <a:br>
              <a:rPr lang="en-NZ" dirty="0" smtClean="0">
                <a:solidFill>
                  <a:schemeClr val="tx2"/>
                </a:solidFill>
                <a:latin typeface="Rockwell" pitchFamily="18" charset="0"/>
              </a:rPr>
            </a:br>
            <a:r>
              <a:rPr lang="en-NZ" sz="1400" dirty="0" smtClean="0">
                <a:solidFill>
                  <a:schemeClr val="tx2"/>
                </a:solidFill>
                <a:latin typeface="Rockwell" pitchFamily="18" charset="0"/>
              </a:rPr>
              <a:t>(Rom 12:1-2)</a:t>
            </a:r>
          </a:p>
          <a:p>
            <a:pPr marL="216000" indent="-216000"/>
            <a:r>
              <a:rPr lang="en-NZ" dirty="0" smtClean="0">
                <a:solidFill>
                  <a:schemeClr val="tx2"/>
                </a:solidFill>
                <a:latin typeface="Rockwell" pitchFamily="18" charset="0"/>
              </a:rPr>
              <a:t>God’s power </a:t>
            </a:r>
            <a:r>
              <a:rPr lang="en-NZ" sz="1400" dirty="0" smtClean="0">
                <a:solidFill>
                  <a:schemeClr val="tx2"/>
                </a:solidFill>
                <a:latin typeface="Rockwell" pitchFamily="18" charset="0"/>
              </a:rPr>
              <a:t>(</a:t>
            </a:r>
            <a:r>
              <a:rPr lang="en-NZ" sz="1400" dirty="0" err="1">
                <a:solidFill>
                  <a:schemeClr val="tx2"/>
                </a:solidFill>
                <a:latin typeface="Rockwell" pitchFamily="18" charset="0"/>
              </a:rPr>
              <a:t>Eph</a:t>
            </a:r>
            <a:r>
              <a:rPr lang="en-NZ" sz="1400" dirty="0">
                <a:solidFill>
                  <a:schemeClr val="tx2"/>
                </a:solidFill>
                <a:latin typeface="Rockwell" pitchFamily="18" charset="0"/>
              </a:rPr>
              <a:t> 3:14-21)</a:t>
            </a:r>
          </a:p>
          <a:p>
            <a:pPr marL="216000" indent="-216000"/>
            <a:r>
              <a:rPr lang="en-NZ" dirty="0">
                <a:solidFill>
                  <a:schemeClr val="tx2"/>
                </a:solidFill>
                <a:latin typeface="Rockwell" pitchFamily="18" charset="0"/>
              </a:rPr>
              <a:t>Holy </a:t>
            </a:r>
            <a:r>
              <a:rPr lang="en-NZ" dirty="0" smtClean="0">
                <a:solidFill>
                  <a:schemeClr val="tx2"/>
                </a:solidFill>
                <a:latin typeface="Rockwell" pitchFamily="18" charset="0"/>
              </a:rPr>
              <a:t>Spirit </a:t>
            </a:r>
            <a:r>
              <a:rPr lang="en-NZ" sz="1400" dirty="0" smtClean="0">
                <a:solidFill>
                  <a:schemeClr val="tx2"/>
                </a:solidFill>
                <a:latin typeface="Rockwell" pitchFamily="18" charset="0"/>
              </a:rPr>
              <a:t>(</a:t>
            </a:r>
            <a:r>
              <a:rPr lang="en-NZ" sz="1400" dirty="0">
                <a:solidFill>
                  <a:schemeClr val="tx2"/>
                </a:solidFill>
                <a:latin typeface="Rockwell" pitchFamily="18" charset="0"/>
              </a:rPr>
              <a:t>John 16:13)</a:t>
            </a:r>
            <a:endParaRPr lang="en-NZ" sz="1800" dirty="0">
              <a:solidFill>
                <a:schemeClr val="tx2"/>
              </a:solidFill>
              <a:latin typeface="Rockwell" pitchFamily="18" charset="0"/>
            </a:endParaRPr>
          </a:p>
          <a:p>
            <a:pPr marL="216000" indent="-216000"/>
            <a:r>
              <a:rPr lang="en-NZ" dirty="0">
                <a:solidFill>
                  <a:schemeClr val="tx2"/>
                </a:solidFill>
                <a:latin typeface="Rockwell" pitchFamily="18" charset="0"/>
              </a:rPr>
              <a:t>Confession </a:t>
            </a:r>
            <a:r>
              <a:rPr lang="en-NZ" dirty="0" smtClean="0">
                <a:solidFill>
                  <a:schemeClr val="tx2"/>
                </a:solidFill>
                <a:latin typeface="Rockwell" pitchFamily="18" charset="0"/>
              </a:rPr>
              <a:t>&amp;</a:t>
            </a:r>
            <a:br>
              <a:rPr lang="en-NZ" dirty="0" smtClean="0">
                <a:solidFill>
                  <a:schemeClr val="tx2"/>
                </a:solidFill>
                <a:latin typeface="Rockwell" pitchFamily="18" charset="0"/>
              </a:rPr>
            </a:br>
            <a:r>
              <a:rPr lang="en-NZ" dirty="0" smtClean="0">
                <a:solidFill>
                  <a:schemeClr val="tx2"/>
                </a:solidFill>
                <a:latin typeface="Rockwell" pitchFamily="18" charset="0"/>
              </a:rPr>
              <a:t>surrender</a:t>
            </a:r>
            <a:endParaRPr lang="en-NZ" dirty="0">
              <a:solidFill>
                <a:schemeClr val="tx2"/>
              </a:solidFill>
              <a:latin typeface="Rockwell" pitchFamily="18" charset="0"/>
            </a:endParaRPr>
          </a:p>
        </p:txBody>
      </p:sp>
      <p:sp>
        <p:nvSpPr>
          <p:cNvPr id="9" name="Chevron 8"/>
          <p:cNvSpPr/>
          <p:nvPr/>
        </p:nvSpPr>
        <p:spPr>
          <a:xfrm>
            <a:off x="3599154" y="706931"/>
            <a:ext cx="1872000" cy="595433"/>
          </a:xfrm>
          <a:prstGeom prst="chevron">
            <a:avLst/>
          </a:prstGeom>
          <a:solidFill>
            <a:srgbClr val="FFFF0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57600" rIns="0" rtlCol="0" anchor="ctr"/>
          <a:lstStyle/>
          <a:p>
            <a:pPr algn="ctr"/>
            <a:r>
              <a:rPr lang="en-NZ" b="1" dirty="0">
                <a:solidFill>
                  <a:schemeClr val="tx2"/>
                </a:solidFill>
                <a:effectLst>
                  <a:outerShdw blurRad="50800" dist="38100" algn="l" rotWithShape="0">
                    <a:prstClr val="black">
                      <a:alpha val="40000"/>
                    </a:prstClr>
                  </a:outerShdw>
                </a:effectLst>
                <a:latin typeface="Rockwell" pitchFamily="18" charset="0"/>
              </a:rPr>
              <a:t>COUNSEL</a:t>
            </a:r>
          </a:p>
        </p:txBody>
      </p:sp>
      <p:sp>
        <p:nvSpPr>
          <p:cNvPr id="2" name="Title 1"/>
          <p:cNvSpPr>
            <a:spLocks noGrp="1"/>
          </p:cNvSpPr>
          <p:nvPr>
            <p:ph type="title"/>
          </p:nvPr>
        </p:nvSpPr>
        <p:spPr>
          <a:xfrm>
            <a:off x="457200" y="149944"/>
            <a:ext cx="7951755" cy="556988"/>
          </a:xfrm>
        </p:spPr>
        <p:txBody>
          <a:bodyPr/>
          <a:lstStyle/>
          <a:p>
            <a:r>
              <a:rPr lang="en-NZ" dirty="0" smtClean="0"/>
              <a:t>Summary</a:t>
            </a:r>
            <a:endParaRPr lang="en-NZ" dirty="0"/>
          </a:p>
        </p:txBody>
      </p:sp>
    </p:spTree>
    <p:extLst>
      <p:ext uri="{BB962C8B-B14F-4D97-AF65-F5344CB8AC3E}">
        <p14:creationId xmlns:p14="http://schemas.microsoft.com/office/powerpoint/2010/main" val="3597443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3. What Else?</a:t>
            </a:r>
            <a:endParaRPr lang="en-NZ" dirty="0"/>
          </a:p>
        </p:txBody>
      </p:sp>
      <p:sp>
        <p:nvSpPr>
          <p:cNvPr id="3" name="Subtitle 2"/>
          <p:cNvSpPr>
            <a:spLocks noGrp="1"/>
          </p:cNvSpPr>
          <p:nvPr>
            <p:ph type="subTitle" idx="1"/>
          </p:nvPr>
        </p:nvSpPr>
        <p:spPr/>
        <p:txBody>
          <a:bodyPr/>
          <a:lstStyle/>
          <a:p>
            <a:endParaRPr lang="en-NZ"/>
          </a:p>
        </p:txBody>
      </p:sp>
    </p:spTree>
    <p:extLst>
      <p:ext uri="{BB962C8B-B14F-4D97-AF65-F5344CB8AC3E}">
        <p14:creationId xmlns:p14="http://schemas.microsoft.com/office/powerpoint/2010/main" val="3123889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3. What Else?</a:t>
            </a:r>
            <a:endParaRPr lang="en-NZ" dirty="0"/>
          </a:p>
        </p:txBody>
      </p:sp>
      <p:sp>
        <p:nvSpPr>
          <p:cNvPr id="3" name="Content Placeholder 2"/>
          <p:cNvSpPr>
            <a:spLocks noGrp="1"/>
          </p:cNvSpPr>
          <p:nvPr>
            <p:ph idx="1"/>
          </p:nvPr>
        </p:nvSpPr>
        <p:spPr/>
        <p:txBody>
          <a:bodyPr/>
          <a:lstStyle/>
          <a:p>
            <a:pPr marL="514350" indent="-514350">
              <a:buFont typeface="+mj-lt"/>
              <a:buAutoNum type="arabicPeriod"/>
            </a:pPr>
            <a:r>
              <a:rPr lang="en-NZ" dirty="0" smtClean="0"/>
              <a:t>No distractions (or attractions)</a:t>
            </a:r>
          </a:p>
          <a:p>
            <a:pPr marL="514350" indent="-514350">
              <a:buFont typeface="+mj-lt"/>
              <a:buAutoNum type="arabicPeriod"/>
            </a:pPr>
            <a:r>
              <a:rPr lang="en-NZ" dirty="0" smtClean="0"/>
              <a:t>We cannot ‘fix’ their problems</a:t>
            </a:r>
          </a:p>
          <a:p>
            <a:pPr marL="514350" indent="-514350">
              <a:buFont typeface="+mj-lt"/>
              <a:buAutoNum type="arabicPeriod"/>
            </a:pPr>
            <a:r>
              <a:rPr lang="en-NZ" dirty="0" smtClean="0"/>
              <a:t>Confidentiality</a:t>
            </a:r>
          </a:p>
          <a:p>
            <a:pPr marL="514350" indent="-514350">
              <a:buFont typeface="+mj-lt"/>
              <a:buAutoNum type="arabicPeriod"/>
            </a:pPr>
            <a:r>
              <a:rPr lang="en-NZ" dirty="0" smtClean="0"/>
              <a:t>Avoid ‘clichés’ and ‘Christian-</a:t>
            </a:r>
            <a:r>
              <a:rPr lang="en-NZ" dirty="0" err="1" smtClean="0"/>
              <a:t>ese</a:t>
            </a:r>
            <a:r>
              <a:rPr lang="en-NZ" dirty="0" smtClean="0"/>
              <a:t>’</a:t>
            </a:r>
          </a:p>
          <a:p>
            <a:pPr marL="514350" indent="-514350">
              <a:buFont typeface="+mj-lt"/>
              <a:buAutoNum type="arabicPeriod"/>
            </a:pPr>
            <a:r>
              <a:rPr lang="en-NZ" dirty="0" smtClean="0"/>
              <a:t>Listen</a:t>
            </a:r>
          </a:p>
          <a:p>
            <a:pPr marL="514350" indent="-514350">
              <a:buFont typeface="+mj-lt"/>
              <a:buAutoNum type="arabicPeriod"/>
            </a:pPr>
            <a:r>
              <a:rPr lang="en-NZ" dirty="0" smtClean="0"/>
              <a:t>Follow through</a:t>
            </a:r>
          </a:p>
          <a:p>
            <a:pPr marL="514350" indent="-514350">
              <a:buFont typeface="+mj-lt"/>
              <a:buAutoNum type="arabicPeriod"/>
            </a:pPr>
            <a:r>
              <a:rPr lang="en-NZ" dirty="0" smtClean="0"/>
              <a:t>Do not try to force communication or answers</a:t>
            </a:r>
            <a:endParaRPr lang="en-NZ" dirty="0"/>
          </a:p>
        </p:txBody>
      </p:sp>
    </p:spTree>
    <p:extLst>
      <p:ext uri="{BB962C8B-B14F-4D97-AF65-F5344CB8AC3E}">
        <p14:creationId xmlns:p14="http://schemas.microsoft.com/office/powerpoint/2010/main" val="163781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lstStyle/>
          <a:p>
            <a:r>
              <a:rPr lang="en-NZ" dirty="0"/>
              <a:t>Your time at the altar is to help the seeker meet with God. </a:t>
            </a:r>
            <a:endParaRPr lang="en-NZ" dirty="0" smtClean="0"/>
          </a:p>
          <a:p>
            <a:r>
              <a:rPr lang="en-NZ" dirty="0" smtClean="0"/>
              <a:t>Ask </a:t>
            </a:r>
            <a:r>
              <a:rPr lang="en-NZ" dirty="0"/>
              <a:t>questions, listen intently and offer advice </a:t>
            </a:r>
            <a:r>
              <a:rPr lang="en-NZ" dirty="0" smtClean="0"/>
              <a:t>sparingly</a:t>
            </a:r>
          </a:p>
          <a:p>
            <a:r>
              <a:rPr lang="en-NZ" dirty="0" smtClean="0"/>
              <a:t>Take </a:t>
            </a:r>
            <a:r>
              <a:rPr lang="en-NZ" dirty="0"/>
              <a:t>your authority from the Bible.</a:t>
            </a:r>
          </a:p>
        </p:txBody>
      </p:sp>
    </p:spTree>
    <p:extLst>
      <p:ext uri="{BB962C8B-B14F-4D97-AF65-F5344CB8AC3E}">
        <p14:creationId xmlns:p14="http://schemas.microsoft.com/office/powerpoint/2010/main" val="10862041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4. Signs and Wonders</a:t>
            </a:r>
            <a:endParaRPr lang="en-NZ" dirty="0"/>
          </a:p>
        </p:txBody>
      </p:sp>
      <p:sp>
        <p:nvSpPr>
          <p:cNvPr id="4" name="Subtitle 3"/>
          <p:cNvSpPr>
            <a:spLocks noGrp="1"/>
          </p:cNvSpPr>
          <p:nvPr>
            <p:ph type="subTitle" idx="1"/>
          </p:nvPr>
        </p:nvSpPr>
        <p:spPr/>
        <p:txBody>
          <a:bodyPr/>
          <a:lstStyle/>
          <a:p>
            <a:endParaRPr lang="en-NZ"/>
          </a:p>
        </p:txBody>
      </p:sp>
    </p:spTree>
    <p:extLst>
      <p:ext uri="{BB962C8B-B14F-4D97-AF65-F5344CB8AC3E}">
        <p14:creationId xmlns:p14="http://schemas.microsoft.com/office/powerpoint/2010/main" val="3230002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4. Signs and Wonders</a:t>
            </a:r>
            <a:endParaRPr lang="en-NZ" dirty="0"/>
          </a:p>
        </p:txBody>
      </p:sp>
      <p:sp>
        <p:nvSpPr>
          <p:cNvPr id="3" name="Content Placeholder 2"/>
          <p:cNvSpPr>
            <a:spLocks noGrp="1"/>
          </p:cNvSpPr>
          <p:nvPr>
            <p:ph idx="1"/>
          </p:nvPr>
        </p:nvSpPr>
        <p:spPr/>
        <p:txBody>
          <a:bodyPr/>
          <a:lstStyle/>
          <a:p>
            <a:r>
              <a:rPr lang="en-NZ" dirty="0" smtClean="0"/>
              <a:t>In the New Testament, the proclamation of the gospel almost always went hand in hand with a demonstration of the Holy Spirit’s power</a:t>
            </a:r>
          </a:p>
          <a:p>
            <a:r>
              <a:rPr lang="en-NZ" dirty="0" smtClean="0"/>
              <a:t>Paul says these gifts will only cease when Jesus returns and they are no longer required (1 Corinthians 13:10)</a:t>
            </a:r>
            <a:endParaRPr lang="en-NZ" dirty="0"/>
          </a:p>
        </p:txBody>
      </p:sp>
    </p:spTree>
    <p:extLst>
      <p:ext uri="{BB962C8B-B14F-4D97-AF65-F5344CB8AC3E}">
        <p14:creationId xmlns:p14="http://schemas.microsoft.com/office/powerpoint/2010/main" val="4100323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Course Overview</a:t>
            </a:r>
            <a:endParaRPr lang="en-NZ" dirty="0"/>
          </a:p>
        </p:txBody>
      </p:sp>
      <p:sp>
        <p:nvSpPr>
          <p:cNvPr id="3" name="Content Placeholder 2"/>
          <p:cNvSpPr>
            <a:spLocks noGrp="1"/>
          </p:cNvSpPr>
          <p:nvPr>
            <p:ph idx="1"/>
          </p:nvPr>
        </p:nvSpPr>
        <p:spPr/>
        <p:txBody>
          <a:bodyPr/>
          <a:lstStyle/>
          <a:p>
            <a:pPr marL="514350" indent="-514350">
              <a:buFont typeface="+mj-lt"/>
              <a:buAutoNum type="arabicPeriod"/>
            </a:pPr>
            <a:r>
              <a:rPr lang="en-NZ" dirty="0" smtClean="0"/>
              <a:t>Why a mercy seat?</a:t>
            </a:r>
          </a:p>
          <a:p>
            <a:pPr marL="514350" indent="-514350">
              <a:buFont typeface="+mj-lt"/>
              <a:buAutoNum type="arabicPeriod"/>
            </a:pPr>
            <a:r>
              <a:rPr lang="en-NZ" dirty="0" smtClean="0"/>
              <a:t>Counselling process</a:t>
            </a:r>
          </a:p>
          <a:p>
            <a:pPr marL="514350" indent="-514350">
              <a:buFont typeface="+mj-lt"/>
              <a:buAutoNum type="arabicPeriod"/>
            </a:pPr>
            <a:r>
              <a:rPr lang="en-NZ" dirty="0" smtClean="0"/>
              <a:t>What else?</a:t>
            </a:r>
          </a:p>
          <a:p>
            <a:pPr marL="514350" indent="-514350">
              <a:buFont typeface="+mj-lt"/>
              <a:buAutoNum type="arabicPeriod"/>
            </a:pPr>
            <a:r>
              <a:rPr lang="en-NZ" dirty="0" smtClean="0"/>
              <a:t>Signs &amp; wonders</a:t>
            </a:r>
          </a:p>
          <a:p>
            <a:pPr marL="514350" indent="-514350">
              <a:buFont typeface="+mj-lt"/>
              <a:buAutoNum type="arabicPeriod"/>
            </a:pPr>
            <a:r>
              <a:rPr lang="en-NZ" dirty="0" smtClean="0"/>
              <a:t>Local variations</a:t>
            </a:r>
          </a:p>
          <a:p>
            <a:endParaRPr lang="en-NZ" dirty="0"/>
          </a:p>
        </p:txBody>
      </p:sp>
    </p:spTree>
    <p:extLst>
      <p:ext uri="{BB962C8B-B14F-4D97-AF65-F5344CB8AC3E}">
        <p14:creationId xmlns:p14="http://schemas.microsoft.com/office/powerpoint/2010/main" val="1189755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DISCUSSION</a:t>
            </a:r>
            <a:endParaRPr lang="en-NZ" dirty="0"/>
          </a:p>
        </p:txBody>
      </p:sp>
      <p:sp>
        <p:nvSpPr>
          <p:cNvPr id="5" name="Text Placeholder 4"/>
          <p:cNvSpPr>
            <a:spLocks noGrp="1"/>
          </p:cNvSpPr>
          <p:nvPr>
            <p:ph type="body" idx="1"/>
          </p:nvPr>
        </p:nvSpPr>
        <p:spPr/>
        <p:txBody>
          <a:bodyPr/>
          <a:lstStyle/>
          <a:p>
            <a:r>
              <a:rPr lang="en-NZ" dirty="0"/>
              <a:t>What experiences do people have of the supernatural display of the Holy Spirit and do you think such experiences are helpful?</a:t>
            </a:r>
          </a:p>
          <a:p>
            <a:r>
              <a:rPr lang="en-NZ" dirty="0" smtClean="0"/>
              <a:t>Do </a:t>
            </a:r>
            <a:r>
              <a:rPr lang="en-NZ" dirty="0"/>
              <a:t>you think we should expect to see the supernatural display of the Holy Spirit as part of God’s kingdom activity today?</a:t>
            </a:r>
          </a:p>
          <a:p>
            <a:r>
              <a:rPr lang="en-NZ" dirty="0" smtClean="0"/>
              <a:t>What </a:t>
            </a:r>
            <a:r>
              <a:rPr lang="en-NZ" dirty="0"/>
              <a:t>do you see as the point of any supernatural signs and wonders?</a:t>
            </a:r>
          </a:p>
          <a:p>
            <a:endParaRPr lang="en-NZ" dirty="0"/>
          </a:p>
        </p:txBody>
      </p:sp>
    </p:spTree>
    <p:extLst>
      <p:ext uri="{BB962C8B-B14F-4D97-AF65-F5344CB8AC3E}">
        <p14:creationId xmlns:p14="http://schemas.microsoft.com/office/powerpoint/2010/main" val="2492041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The ‘Acts’ view</a:t>
            </a:r>
            <a:endParaRPr lang="en-NZ" dirty="0"/>
          </a:p>
        </p:txBody>
      </p:sp>
      <p:sp>
        <p:nvSpPr>
          <p:cNvPr id="5" name="Content Placeholder 4"/>
          <p:cNvSpPr>
            <a:spLocks noGrp="1"/>
          </p:cNvSpPr>
          <p:nvPr>
            <p:ph idx="1"/>
          </p:nvPr>
        </p:nvSpPr>
        <p:spPr/>
        <p:txBody>
          <a:bodyPr>
            <a:normAutofit fontScale="92500" lnSpcReduction="10000"/>
          </a:bodyPr>
          <a:lstStyle/>
          <a:p>
            <a:r>
              <a:rPr lang="en-NZ" dirty="0"/>
              <a:t>The filling of the Holy Spirit was a regular </a:t>
            </a:r>
            <a:r>
              <a:rPr lang="en-NZ" dirty="0" smtClean="0"/>
              <a:t>experience, to:</a:t>
            </a:r>
          </a:p>
          <a:p>
            <a:pPr lvl="1"/>
            <a:r>
              <a:rPr lang="en-NZ" dirty="0" smtClean="0"/>
              <a:t>Give boldness</a:t>
            </a:r>
          </a:p>
          <a:p>
            <a:pPr lvl="1"/>
            <a:r>
              <a:rPr lang="en-NZ" dirty="0" smtClean="0"/>
              <a:t>Give the </a:t>
            </a:r>
            <a:r>
              <a:rPr lang="en-NZ" dirty="0"/>
              <a:t>ability to perform signs and wonders that would point people to Jesus.</a:t>
            </a:r>
          </a:p>
          <a:p>
            <a:r>
              <a:rPr lang="en-NZ" dirty="0" smtClean="0"/>
              <a:t>For example:</a:t>
            </a:r>
          </a:p>
          <a:p>
            <a:pPr lvl="1"/>
            <a:r>
              <a:rPr lang="en-NZ" dirty="0" smtClean="0"/>
              <a:t>‘You </a:t>
            </a:r>
            <a:r>
              <a:rPr lang="en-NZ" dirty="0"/>
              <a:t>will receive power when the Holy Spirit comes on you’ (Acts 1:8</a:t>
            </a:r>
            <a:r>
              <a:rPr lang="en-NZ" dirty="0" smtClean="0"/>
              <a:t>).</a:t>
            </a:r>
          </a:p>
          <a:p>
            <a:pPr lvl="1"/>
            <a:r>
              <a:rPr lang="en-NZ" dirty="0" smtClean="0"/>
              <a:t>Peter was </a:t>
            </a:r>
            <a:r>
              <a:rPr lang="en-NZ" dirty="0"/>
              <a:t>‘filled with the Spirit’ </a:t>
            </a:r>
            <a:r>
              <a:rPr lang="en-NZ" dirty="0" smtClean="0"/>
              <a:t>(again) </a:t>
            </a:r>
            <a:r>
              <a:rPr lang="en-NZ" dirty="0"/>
              <a:t>to preach with boldness (Acts 4:8</a:t>
            </a:r>
            <a:r>
              <a:rPr lang="en-NZ" dirty="0" smtClean="0"/>
              <a:t>)</a:t>
            </a:r>
          </a:p>
          <a:p>
            <a:pPr lvl="1"/>
            <a:r>
              <a:rPr lang="en-NZ" dirty="0" smtClean="0"/>
              <a:t>All the </a:t>
            </a:r>
            <a:r>
              <a:rPr lang="en-NZ" dirty="0"/>
              <a:t>disciples (including Peter) </a:t>
            </a:r>
            <a:r>
              <a:rPr lang="en-NZ" dirty="0" smtClean="0"/>
              <a:t>prayed (again) </a:t>
            </a:r>
            <a:r>
              <a:rPr lang="en-NZ" dirty="0"/>
              <a:t>for boldness and for signs and wonders to point people towards Jesus (Acts 4:29-31</a:t>
            </a:r>
            <a:r>
              <a:rPr lang="en-NZ" dirty="0" smtClean="0"/>
              <a:t>)</a:t>
            </a:r>
          </a:p>
          <a:p>
            <a:endParaRPr lang="en-NZ" dirty="0"/>
          </a:p>
        </p:txBody>
      </p:sp>
    </p:spTree>
    <p:extLst>
      <p:ext uri="{BB962C8B-B14F-4D97-AF65-F5344CB8AC3E}">
        <p14:creationId xmlns:p14="http://schemas.microsoft.com/office/powerpoint/2010/main" val="3436530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Discussion</a:t>
            </a:r>
            <a:endParaRPr lang="en-NZ" dirty="0"/>
          </a:p>
        </p:txBody>
      </p:sp>
      <p:sp>
        <p:nvSpPr>
          <p:cNvPr id="3" name="Content Placeholder 2"/>
          <p:cNvSpPr>
            <a:spLocks noGrp="1"/>
          </p:cNvSpPr>
          <p:nvPr>
            <p:ph type="body" idx="1"/>
          </p:nvPr>
        </p:nvSpPr>
        <p:spPr/>
        <p:txBody>
          <a:bodyPr/>
          <a:lstStyle/>
          <a:p>
            <a:r>
              <a:rPr lang="en-NZ" dirty="0"/>
              <a:t>Does this Acts view of signs and wonders differ from your personal experiences?</a:t>
            </a:r>
          </a:p>
        </p:txBody>
      </p:sp>
    </p:spTree>
    <p:extLst>
      <p:ext uri="{BB962C8B-B14F-4D97-AF65-F5344CB8AC3E}">
        <p14:creationId xmlns:p14="http://schemas.microsoft.com/office/powerpoint/2010/main" val="2742822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Praying for People to receive the Holy Spirit</a:t>
            </a:r>
            <a:endParaRPr lang="en-NZ" dirty="0"/>
          </a:p>
        </p:txBody>
      </p:sp>
      <p:sp>
        <p:nvSpPr>
          <p:cNvPr id="4" name="Content Placeholder 3"/>
          <p:cNvSpPr>
            <a:spLocks noGrp="1"/>
          </p:cNvSpPr>
          <p:nvPr>
            <p:ph idx="1"/>
          </p:nvPr>
        </p:nvSpPr>
        <p:spPr/>
        <p:txBody>
          <a:bodyPr/>
          <a:lstStyle/>
          <a:p>
            <a:r>
              <a:rPr lang="en-NZ" dirty="0" smtClean="0"/>
              <a:t>In response to a specific call, not prayer for healing or deliverance</a:t>
            </a:r>
          </a:p>
          <a:p>
            <a:endParaRPr lang="en-NZ" dirty="0" smtClean="0"/>
          </a:p>
          <a:p>
            <a:r>
              <a:rPr lang="en-NZ" dirty="0" smtClean="0"/>
              <a:t>Laying on of hands</a:t>
            </a:r>
          </a:p>
          <a:p>
            <a:r>
              <a:rPr lang="en-NZ" dirty="0" smtClean="0"/>
              <a:t>Pray out loud in context of appeal, or using a Bible verse</a:t>
            </a:r>
          </a:p>
          <a:p>
            <a:r>
              <a:rPr lang="en-NZ" dirty="0" smtClean="0"/>
              <a:t>A range of experiences are common</a:t>
            </a:r>
          </a:p>
          <a:p>
            <a:r>
              <a:rPr lang="en-NZ" dirty="0" smtClean="0"/>
              <a:t>As a general rule, we discourage the public speaking in tongues</a:t>
            </a:r>
            <a:endParaRPr lang="en-NZ" dirty="0"/>
          </a:p>
        </p:txBody>
      </p:sp>
    </p:spTree>
    <p:extLst>
      <p:ext uri="{BB962C8B-B14F-4D97-AF65-F5344CB8AC3E}">
        <p14:creationId xmlns:p14="http://schemas.microsoft.com/office/powerpoint/2010/main" val="11387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5. Local Variations</a:t>
            </a:r>
            <a:endParaRPr lang="en-NZ" dirty="0"/>
          </a:p>
        </p:txBody>
      </p:sp>
      <p:sp>
        <p:nvSpPr>
          <p:cNvPr id="5" name="Subtitle 4"/>
          <p:cNvSpPr>
            <a:spLocks noGrp="1"/>
          </p:cNvSpPr>
          <p:nvPr>
            <p:ph type="subTitle" idx="1"/>
          </p:nvPr>
        </p:nvSpPr>
        <p:spPr/>
        <p:txBody>
          <a:bodyPr/>
          <a:lstStyle/>
          <a:p>
            <a:endParaRPr lang="en-NZ"/>
          </a:p>
        </p:txBody>
      </p:sp>
    </p:spTree>
    <p:extLst>
      <p:ext uri="{BB962C8B-B14F-4D97-AF65-F5344CB8AC3E}">
        <p14:creationId xmlns:p14="http://schemas.microsoft.com/office/powerpoint/2010/main" val="232981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5. Local Variations</a:t>
            </a:r>
            <a:endParaRPr lang="en-NZ" dirty="0"/>
          </a:p>
        </p:txBody>
      </p:sp>
      <p:sp>
        <p:nvSpPr>
          <p:cNvPr id="3" name="Content Placeholder 2"/>
          <p:cNvSpPr>
            <a:spLocks noGrp="1"/>
          </p:cNvSpPr>
          <p:nvPr>
            <p:ph idx="1"/>
          </p:nvPr>
        </p:nvSpPr>
        <p:spPr/>
        <p:txBody>
          <a:bodyPr/>
          <a:lstStyle/>
          <a:p>
            <a:pPr marL="514350" indent="-514350">
              <a:buFont typeface="+mj-lt"/>
              <a:buAutoNum type="arabicPeriod"/>
            </a:pPr>
            <a:r>
              <a:rPr lang="en-NZ" dirty="0" smtClean="0"/>
              <a:t>Approach</a:t>
            </a:r>
          </a:p>
          <a:p>
            <a:pPr marL="514350" indent="-514350">
              <a:buFont typeface="+mj-lt"/>
              <a:buAutoNum type="arabicPeriod"/>
            </a:pPr>
            <a:r>
              <a:rPr lang="en-NZ" dirty="0" smtClean="0"/>
              <a:t>Commitment</a:t>
            </a:r>
          </a:p>
          <a:p>
            <a:pPr marL="514350" indent="-514350">
              <a:buFont typeface="+mj-lt"/>
              <a:buAutoNum type="arabicPeriod"/>
            </a:pPr>
            <a:r>
              <a:rPr lang="en-NZ" dirty="0" smtClean="0"/>
              <a:t>Pre- or post-service meetings and prayer</a:t>
            </a:r>
          </a:p>
          <a:p>
            <a:pPr marL="514350" indent="-514350">
              <a:buFont typeface="+mj-lt"/>
              <a:buAutoNum type="arabicPeriod"/>
            </a:pPr>
            <a:r>
              <a:rPr lang="en-NZ" dirty="0" smtClean="0"/>
              <a:t>Resources</a:t>
            </a:r>
          </a:p>
          <a:p>
            <a:pPr marL="514350" indent="-514350">
              <a:buFont typeface="+mj-lt"/>
              <a:buAutoNum type="arabicPeriod"/>
            </a:pPr>
            <a:r>
              <a:rPr lang="en-NZ" dirty="0" smtClean="0"/>
              <a:t>Room for further counselling</a:t>
            </a:r>
          </a:p>
          <a:p>
            <a:pPr marL="514350" indent="-514350">
              <a:buFont typeface="+mj-lt"/>
              <a:buAutoNum type="arabicPeriod"/>
            </a:pPr>
            <a:r>
              <a:rPr lang="en-NZ" dirty="0" smtClean="0"/>
              <a:t>Follow up</a:t>
            </a:r>
          </a:p>
          <a:p>
            <a:endParaRPr lang="en-NZ" dirty="0"/>
          </a:p>
        </p:txBody>
      </p:sp>
    </p:spTree>
    <p:extLst>
      <p:ext uri="{BB962C8B-B14F-4D97-AF65-F5344CB8AC3E}">
        <p14:creationId xmlns:p14="http://schemas.microsoft.com/office/powerpoint/2010/main" val="128388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Summary</a:t>
            </a:r>
            <a:endParaRPr lang="en-NZ" dirty="0"/>
          </a:p>
        </p:txBody>
      </p:sp>
      <p:sp>
        <p:nvSpPr>
          <p:cNvPr id="4" name="Subtitle 3"/>
          <p:cNvSpPr>
            <a:spLocks noGrp="1"/>
          </p:cNvSpPr>
          <p:nvPr>
            <p:ph type="subTitle" idx="1"/>
          </p:nvPr>
        </p:nvSpPr>
        <p:spPr/>
        <p:txBody>
          <a:bodyPr/>
          <a:lstStyle/>
          <a:p>
            <a:endParaRPr lang="en-NZ"/>
          </a:p>
        </p:txBody>
      </p:sp>
    </p:spTree>
    <p:extLst>
      <p:ext uri="{BB962C8B-B14F-4D97-AF65-F5344CB8AC3E}">
        <p14:creationId xmlns:p14="http://schemas.microsoft.com/office/powerpoint/2010/main" val="2887801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a:t>
            </a:r>
            <a:endParaRPr lang="en-NZ" dirty="0"/>
          </a:p>
        </p:txBody>
      </p:sp>
      <p:sp>
        <p:nvSpPr>
          <p:cNvPr id="3" name="Content Placeholder 2"/>
          <p:cNvSpPr>
            <a:spLocks noGrp="1"/>
          </p:cNvSpPr>
          <p:nvPr>
            <p:ph idx="1"/>
          </p:nvPr>
        </p:nvSpPr>
        <p:spPr/>
        <p:txBody>
          <a:bodyPr>
            <a:normAutofit/>
          </a:bodyPr>
          <a:lstStyle/>
          <a:p>
            <a:r>
              <a:rPr lang="en-NZ" dirty="0" smtClean="0"/>
              <a:t>Public </a:t>
            </a:r>
            <a:r>
              <a:rPr lang="en-NZ" dirty="0"/>
              <a:t>responses</a:t>
            </a:r>
          </a:p>
          <a:p>
            <a:pPr lvl="1"/>
            <a:r>
              <a:rPr lang="en-NZ" dirty="0"/>
              <a:t>tend to be more lasting than private ones</a:t>
            </a:r>
          </a:p>
          <a:p>
            <a:pPr lvl="1"/>
            <a:r>
              <a:rPr lang="en-NZ" dirty="0"/>
              <a:t>provide an event that can be remembered</a:t>
            </a:r>
          </a:p>
          <a:p>
            <a:pPr lvl="1"/>
            <a:r>
              <a:rPr lang="en-NZ" dirty="0"/>
              <a:t>provide opportunity for support and counsel</a:t>
            </a:r>
          </a:p>
          <a:p>
            <a:r>
              <a:rPr lang="en-NZ" dirty="0"/>
              <a:t>The main requirements for being a mercy seat counsellor are:</a:t>
            </a:r>
          </a:p>
          <a:p>
            <a:pPr lvl="1"/>
            <a:r>
              <a:rPr lang="en-NZ" dirty="0"/>
              <a:t>A vibrant faith</a:t>
            </a:r>
          </a:p>
          <a:p>
            <a:pPr lvl="1"/>
            <a:r>
              <a:rPr lang="en-NZ" dirty="0"/>
              <a:t>A genuine desire to help the other person</a:t>
            </a:r>
          </a:p>
          <a:p>
            <a:r>
              <a:rPr lang="en-NZ" dirty="0"/>
              <a:t>We are not professional counsellors. Our only authority comes from the Bible</a:t>
            </a:r>
          </a:p>
          <a:p>
            <a:endParaRPr lang="en-NZ" dirty="0"/>
          </a:p>
        </p:txBody>
      </p:sp>
    </p:spTree>
    <p:extLst>
      <p:ext uri="{BB962C8B-B14F-4D97-AF65-F5344CB8AC3E}">
        <p14:creationId xmlns:p14="http://schemas.microsoft.com/office/powerpoint/2010/main" val="870728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Summary (continued)</a:t>
            </a:r>
          </a:p>
        </p:txBody>
      </p:sp>
      <p:sp>
        <p:nvSpPr>
          <p:cNvPr id="3" name="Content Placeholder 2"/>
          <p:cNvSpPr>
            <a:spLocks noGrp="1"/>
          </p:cNvSpPr>
          <p:nvPr>
            <p:ph idx="1"/>
          </p:nvPr>
        </p:nvSpPr>
        <p:spPr/>
        <p:txBody>
          <a:bodyPr/>
          <a:lstStyle/>
          <a:p>
            <a:r>
              <a:rPr lang="en-NZ" dirty="0"/>
              <a:t>Your time at the altar is to help the seeker meet with God. </a:t>
            </a:r>
            <a:endParaRPr lang="en-NZ" dirty="0" smtClean="0"/>
          </a:p>
          <a:p>
            <a:r>
              <a:rPr lang="en-NZ" dirty="0" smtClean="0"/>
              <a:t>Ask </a:t>
            </a:r>
            <a:r>
              <a:rPr lang="en-NZ" dirty="0"/>
              <a:t>questions, listen intently and offer advice </a:t>
            </a:r>
            <a:r>
              <a:rPr lang="en-NZ" dirty="0" smtClean="0"/>
              <a:t>sparingly</a:t>
            </a:r>
          </a:p>
          <a:p>
            <a:r>
              <a:rPr lang="en-NZ" dirty="0" smtClean="0"/>
              <a:t>The before and after steps are just as important as your time talking with the seeker</a:t>
            </a:r>
          </a:p>
        </p:txBody>
      </p:sp>
    </p:spTree>
    <p:extLst>
      <p:ext uri="{BB962C8B-B14F-4D97-AF65-F5344CB8AC3E}">
        <p14:creationId xmlns:p14="http://schemas.microsoft.com/office/powerpoint/2010/main" val="2179097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321249" y="1121469"/>
            <a:ext cx="0" cy="25752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47610" y="1429593"/>
            <a:ext cx="1692000" cy="2160000"/>
          </a:xfrm>
          <a:prstGeom prst="rect">
            <a:avLst/>
          </a:prstGeom>
          <a:solidFill>
            <a:srgbClr val="C000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latin typeface="Rockwell" pitchFamily="18" charset="0"/>
              </a:rPr>
              <a:t>Pray</a:t>
            </a:r>
          </a:p>
          <a:p>
            <a:pPr marL="216000" indent="-216000"/>
            <a:r>
              <a:rPr lang="en-NZ" dirty="0" smtClean="0">
                <a:latin typeface="Rockwell" pitchFamily="18" charset="0"/>
              </a:rPr>
              <a:t>Introductions</a:t>
            </a:r>
            <a:endParaRPr lang="en-NZ" dirty="0">
              <a:latin typeface="Rockwell" pitchFamily="18" charset="0"/>
            </a:endParaRPr>
          </a:p>
          <a:p>
            <a:pPr marL="216000" indent="-216000"/>
            <a:r>
              <a:rPr lang="en-NZ" dirty="0">
                <a:latin typeface="Rockwell" pitchFamily="18" charset="0"/>
              </a:rPr>
              <a:t>Permission</a:t>
            </a:r>
          </a:p>
          <a:p>
            <a:pPr marL="216000" indent="-216000"/>
            <a:r>
              <a:rPr lang="en-NZ" dirty="0" smtClean="0">
                <a:latin typeface="Rockwell" pitchFamily="18" charset="0"/>
              </a:rPr>
              <a:t>Ask &amp; listen</a:t>
            </a:r>
            <a:endParaRPr lang="en-NZ" dirty="0">
              <a:latin typeface="Rockwell" pitchFamily="18" charset="0"/>
            </a:endParaRPr>
          </a:p>
        </p:txBody>
      </p:sp>
      <p:sp>
        <p:nvSpPr>
          <p:cNvPr id="7" name="Pentagon 6"/>
          <p:cNvSpPr/>
          <p:nvPr/>
        </p:nvSpPr>
        <p:spPr>
          <a:xfrm>
            <a:off x="59900" y="706931"/>
            <a:ext cx="1967648" cy="595433"/>
          </a:xfrm>
          <a:prstGeom prst="homePlate">
            <a:avLst/>
          </a:prstGeom>
          <a:solidFill>
            <a:schemeClr val="accent3">
              <a:lumMod val="75000"/>
            </a:schemeClr>
          </a:solidFill>
          <a:ln>
            <a:solidFill>
              <a:srgbClr val="92D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BEFORE</a:t>
            </a:r>
          </a:p>
        </p:txBody>
      </p:sp>
      <p:sp>
        <p:nvSpPr>
          <p:cNvPr id="8" name="TextBox 7"/>
          <p:cNvSpPr txBox="1"/>
          <p:nvPr/>
        </p:nvSpPr>
        <p:spPr>
          <a:xfrm>
            <a:off x="59900" y="1429593"/>
            <a:ext cx="1692000" cy="2160000"/>
          </a:xfrm>
          <a:prstGeom prst="rect">
            <a:avLst/>
          </a:prstGeom>
          <a:solidFill>
            <a:schemeClr val="accent3">
              <a:lumMod val="75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latin typeface="Rockwell" pitchFamily="18" charset="0"/>
              </a:rPr>
              <a:t>Pray</a:t>
            </a:r>
          </a:p>
          <a:p>
            <a:pPr marL="216000" indent="-216000"/>
            <a:r>
              <a:rPr lang="en-NZ" dirty="0">
                <a:latin typeface="Rockwell" pitchFamily="18" charset="0"/>
              </a:rPr>
              <a:t>Who?</a:t>
            </a:r>
          </a:p>
        </p:txBody>
      </p:sp>
      <p:sp>
        <p:nvSpPr>
          <p:cNvPr id="10" name="Chevron 9"/>
          <p:cNvSpPr/>
          <p:nvPr/>
        </p:nvSpPr>
        <p:spPr>
          <a:xfrm>
            <a:off x="1969382" y="706931"/>
            <a:ext cx="1872000" cy="595433"/>
          </a:xfrm>
          <a:prstGeom prst="chevron">
            <a:avLst/>
          </a:prstGeom>
          <a:solidFill>
            <a:srgbClr val="C00000"/>
          </a:solidFill>
          <a:ln>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smtClean="0">
                <a:solidFill>
                  <a:schemeClr val="bg1"/>
                </a:solidFill>
                <a:effectLst>
                  <a:outerShdw blurRad="50800" dist="38100" algn="l" rotWithShape="0">
                    <a:prstClr val="black">
                      <a:alpha val="40000"/>
                    </a:prstClr>
                  </a:outerShdw>
                </a:effectLst>
                <a:latin typeface="Rockwell" pitchFamily="18" charset="0"/>
              </a:rPr>
              <a:t>START</a:t>
            </a:r>
            <a:endParaRPr lang="en-NZ" b="1" dirty="0">
              <a:solidFill>
                <a:schemeClr val="bg1"/>
              </a:solidFill>
              <a:effectLst>
                <a:outerShdw blurRad="50800" dist="38100" algn="l" rotWithShape="0">
                  <a:prstClr val="black">
                    <a:alpha val="40000"/>
                  </a:prstClr>
                </a:outerShdw>
              </a:effectLst>
              <a:latin typeface="Rockwell" pitchFamily="18" charset="0"/>
            </a:endParaRPr>
          </a:p>
        </p:txBody>
      </p:sp>
      <p:sp>
        <p:nvSpPr>
          <p:cNvPr id="11" name="Chevron 10"/>
          <p:cNvSpPr/>
          <p:nvPr/>
        </p:nvSpPr>
        <p:spPr>
          <a:xfrm>
            <a:off x="5228926" y="706931"/>
            <a:ext cx="1872000" cy="595433"/>
          </a:xfrm>
          <a:prstGeom prst="chevron">
            <a:avLst/>
          </a:prstGeom>
          <a:solidFill>
            <a:schemeClr val="tx2">
              <a:lumMod val="20000"/>
              <a:lumOff val="80000"/>
            </a:schemeClr>
          </a:solidFill>
          <a:ln>
            <a:solidFill>
              <a:schemeClr val="accent1">
                <a:lumMod val="20000"/>
                <a:lumOff val="8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pPr algn="ctr"/>
            <a:r>
              <a:rPr lang="en-NZ" b="1" dirty="0">
                <a:solidFill>
                  <a:srgbClr val="0070C0"/>
                </a:solidFill>
                <a:effectLst>
                  <a:outerShdw blurRad="50800" dist="38100" algn="l" rotWithShape="0">
                    <a:prstClr val="black">
                      <a:alpha val="40000"/>
                    </a:prstClr>
                  </a:outerShdw>
                </a:effectLst>
                <a:latin typeface="Rockwell" pitchFamily="18" charset="0"/>
              </a:rPr>
              <a:t>CLOSE</a:t>
            </a:r>
          </a:p>
        </p:txBody>
      </p:sp>
      <p:sp>
        <p:nvSpPr>
          <p:cNvPr id="12" name="TextBox 11"/>
          <p:cNvSpPr txBox="1"/>
          <p:nvPr/>
        </p:nvSpPr>
        <p:spPr>
          <a:xfrm>
            <a:off x="5163610" y="1429593"/>
            <a:ext cx="1692000" cy="2160000"/>
          </a:xfrm>
          <a:prstGeom prst="rect">
            <a:avLst/>
          </a:prstGeom>
          <a:solidFill>
            <a:schemeClr val="tx2">
              <a:lumMod val="20000"/>
              <a:lumOff val="80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a:solidFill>
                  <a:srgbClr val="0070C0"/>
                </a:solidFill>
                <a:latin typeface="Rockwell" pitchFamily="18" charset="0"/>
              </a:rPr>
              <a:t>Pray</a:t>
            </a:r>
          </a:p>
          <a:p>
            <a:pPr marL="216000" indent="-216000"/>
            <a:r>
              <a:rPr lang="en-NZ" dirty="0">
                <a:solidFill>
                  <a:srgbClr val="0070C0"/>
                </a:solidFill>
                <a:latin typeface="Rockwell" pitchFamily="18" charset="0"/>
              </a:rPr>
              <a:t>Move?</a:t>
            </a:r>
          </a:p>
          <a:p>
            <a:pPr marL="216000" indent="-216000"/>
            <a:r>
              <a:rPr lang="en-NZ" dirty="0">
                <a:solidFill>
                  <a:srgbClr val="0070C0"/>
                </a:solidFill>
                <a:latin typeface="Rockwell" pitchFamily="18" charset="0"/>
              </a:rPr>
              <a:t>Restitution</a:t>
            </a:r>
          </a:p>
          <a:p>
            <a:pPr marL="216000" indent="-216000"/>
            <a:r>
              <a:rPr lang="en-NZ" dirty="0">
                <a:solidFill>
                  <a:srgbClr val="0070C0"/>
                </a:solidFill>
                <a:latin typeface="Rockwell" pitchFamily="18" charset="0"/>
              </a:rPr>
              <a:t>Spiritual disciplines</a:t>
            </a:r>
          </a:p>
          <a:p>
            <a:pPr marL="216000" indent="-216000"/>
            <a:r>
              <a:rPr lang="en-NZ" dirty="0">
                <a:solidFill>
                  <a:srgbClr val="0070C0"/>
                </a:solidFill>
                <a:latin typeface="Rockwell" pitchFamily="18" charset="0"/>
              </a:rPr>
              <a:t>Contact details</a:t>
            </a:r>
          </a:p>
        </p:txBody>
      </p:sp>
      <p:sp>
        <p:nvSpPr>
          <p:cNvPr id="13" name="Chevron 12"/>
          <p:cNvSpPr/>
          <p:nvPr/>
        </p:nvSpPr>
        <p:spPr>
          <a:xfrm>
            <a:off x="7057983" y="708591"/>
            <a:ext cx="2016000" cy="595433"/>
          </a:xfrm>
          <a:prstGeom prst="chevron">
            <a:avLst/>
          </a:prstGeom>
          <a:solidFill>
            <a:schemeClr val="accent6">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NZ" b="1" dirty="0">
                <a:solidFill>
                  <a:schemeClr val="bg1"/>
                </a:solidFill>
                <a:effectLst>
                  <a:outerShdw blurRad="50800" dist="38100" algn="l" rotWithShape="0">
                    <a:prstClr val="black">
                      <a:alpha val="40000"/>
                    </a:prstClr>
                  </a:outerShdw>
                </a:effectLst>
                <a:latin typeface="Rockwell" pitchFamily="18" charset="0"/>
              </a:rPr>
              <a:t>FOLLOW UP</a:t>
            </a:r>
          </a:p>
        </p:txBody>
      </p:sp>
      <p:sp>
        <p:nvSpPr>
          <p:cNvPr id="14" name="TextBox 13"/>
          <p:cNvSpPr txBox="1"/>
          <p:nvPr/>
        </p:nvSpPr>
        <p:spPr>
          <a:xfrm>
            <a:off x="7059372" y="1429593"/>
            <a:ext cx="1692000" cy="2160000"/>
          </a:xfrm>
          <a:prstGeom prst="rect">
            <a:avLst/>
          </a:prstGeom>
          <a:solidFill>
            <a:schemeClr val="accent6">
              <a:lumMod val="75000"/>
            </a:schemeClr>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r>
              <a:rPr lang="en-NZ" dirty="0" smtClean="0">
                <a:latin typeface="Rockwell" pitchFamily="18" charset="0"/>
              </a:rPr>
              <a:t>Make contact</a:t>
            </a:r>
            <a:endParaRPr lang="en-NZ" dirty="0">
              <a:latin typeface="Rockwell" pitchFamily="18" charset="0"/>
            </a:endParaRPr>
          </a:p>
          <a:p>
            <a:pPr marL="216000" indent="-216000">
              <a:spcBef>
                <a:spcPts val="300"/>
              </a:spcBef>
              <a:buNone/>
            </a:pPr>
            <a:r>
              <a:rPr lang="en-NZ" dirty="0" smtClean="0">
                <a:latin typeface="Rockwell" pitchFamily="18" charset="0"/>
              </a:rPr>
              <a:t>DISCIPLING</a:t>
            </a:r>
            <a:endParaRPr lang="en-NZ" dirty="0">
              <a:latin typeface="Rockwell" pitchFamily="18" charset="0"/>
            </a:endParaRPr>
          </a:p>
          <a:p>
            <a:pPr marL="216000" indent="-216000"/>
            <a:r>
              <a:rPr lang="en-NZ" dirty="0">
                <a:latin typeface="Rockwell" pitchFamily="18" charset="0"/>
              </a:rPr>
              <a:t>Mentor</a:t>
            </a:r>
          </a:p>
          <a:p>
            <a:pPr marL="216000" indent="-216000"/>
            <a:r>
              <a:rPr lang="en-NZ" dirty="0">
                <a:latin typeface="Rockwell" pitchFamily="18" charset="0"/>
              </a:rPr>
              <a:t>Small group</a:t>
            </a:r>
          </a:p>
          <a:p>
            <a:pPr marL="216000" indent="-216000"/>
            <a:r>
              <a:rPr lang="en-NZ" dirty="0">
                <a:latin typeface="Rockwell" pitchFamily="18" charset="0"/>
              </a:rPr>
              <a:t>Spiritual </a:t>
            </a:r>
            <a:r>
              <a:rPr lang="en-NZ" dirty="0" smtClean="0">
                <a:latin typeface="Rockwell" pitchFamily="18" charset="0"/>
              </a:rPr>
              <a:t>disciplines</a:t>
            </a:r>
          </a:p>
          <a:p>
            <a:pPr marL="216000" indent="-216000"/>
            <a:r>
              <a:rPr lang="en-NZ" dirty="0" smtClean="0">
                <a:latin typeface="Rockwell" pitchFamily="18" charset="0"/>
              </a:rPr>
              <a:t>Worship service</a:t>
            </a:r>
            <a:endParaRPr lang="en-NZ" dirty="0">
              <a:latin typeface="Rockwell" pitchFamily="18" charset="0"/>
            </a:endParaRPr>
          </a:p>
        </p:txBody>
      </p:sp>
      <p:sp>
        <p:nvSpPr>
          <p:cNvPr id="16" name="TextBox 15"/>
          <p:cNvSpPr txBox="1"/>
          <p:nvPr/>
        </p:nvSpPr>
        <p:spPr>
          <a:xfrm>
            <a:off x="0" y="6468472"/>
            <a:ext cx="9144000" cy="400110"/>
          </a:xfrm>
          <a:prstGeom prst="rect">
            <a:avLst/>
          </a:prstGeom>
          <a:noFill/>
          <a:ln>
            <a:noFill/>
          </a:ln>
          <a:effectLst/>
          <a:scene3d>
            <a:camera prst="orthographicFront"/>
            <a:lightRig rig="threePt" dir="t"/>
          </a:scene3d>
          <a:sp3d>
            <a:bevelT w="101600" prst="riblet"/>
          </a:sp3d>
        </p:spPr>
        <p:txBody>
          <a:bodyPr wrap="square" rtlCol="0">
            <a:spAutoFit/>
          </a:bodyPr>
          <a:lstStyle/>
          <a:p>
            <a:pPr algn="ctr"/>
            <a:r>
              <a:rPr lang="en-NZ" sz="2000" i="1" dirty="0">
                <a:solidFill>
                  <a:schemeClr val="bg1"/>
                </a:solidFill>
                <a:latin typeface="Rockwell" pitchFamily="18" charset="0"/>
              </a:rPr>
              <a:t>God’s Word is your authority</a:t>
            </a:r>
            <a:endParaRPr lang="en-NZ" sz="2000" b="1" spc="250" dirty="0">
              <a:solidFill>
                <a:schemeClr val="bg1"/>
              </a:solidFill>
              <a:effectLst>
                <a:outerShdw blurRad="38100" dist="38100" dir="2700000" algn="tl">
                  <a:srgbClr val="000000">
                    <a:alpha val="43137"/>
                  </a:srgbClr>
                </a:outerShdw>
              </a:effectLst>
              <a:latin typeface="Rockwell" pitchFamily="18" charset="0"/>
            </a:endParaRPr>
          </a:p>
        </p:txBody>
      </p:sp>
      <p:sp>
        <p:nvSpPr>
          <p:cNvPr id="17" name="TextBox 16"/>
          <p:cNvSpPr txBox="1"/>
          <p:nvPr/>
        </p:nvSpPr>
        <p:spPr>
          <a:xfrm>
            <a:off x="313789"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SALVATION</a:t>
            </a:r>
          </a:p>
          <a:p>
            <a:pPr marL="216000" indent="-216000"/>
            <a:r>
              <a:rPr lang="en-NZ" dirty="0" smtClean="0">
                <a:solidFill>
                  <a:schemeClr val="tx2"/>
                </a:solidFill>
                <a:latin typeface="Rockwell" pitchFamily="18" charset="0"/>
              </a:rPr>
              <a:t>God’s love</a:t>
            </a:r>
            <a:br>
              <a:rPr lang="en-NZ" dirty="0" smtClean="0">
                <a:solidFill>
                  <a:schemeClr val="tx2"/>
                </a:solidFill>
                <a:latin typeface="Rockwell" pitchFamily="18" charset="0"/>
              </a:rPr>
            </a:br>
            <a:r>
              <a:rPr lang="en-NZ" sz="1400" dirty="0" smtClean="0">
                <a:solidFill>
                  <a:schemeClr val="tx2"/>
                </a:solidFill>
                <a:latin typeface="Rockwell" pitchFamily="18" charset="0"/>
              </a:rPr>
              <a:t>(John 3:16)</a:t>
            </a:r>
          </a:p>
          <a:p>
            <a:pPr marL="216000" indent="-216000"/>
            <a:r>
              <a:rPr lang="en-NZ" dirty="0" smtClean="0">
                <a:solidFill>
                  <a:schemeClr val="tx2"/>
                </a:solidFill>
                <a:latin typeface="Rockwell" pitchFamily="18" charset="0"/>
              </a:rPr>
              <a:t>Salvation</a:t>
            </a:r>
          </a:p>
          <a:p>
            <a:pPr marL="216000" indent="-216000"/>
            <a:r>
              <a:rPr lang="en-NZ" dirty="0" smtClean="0">
                <a:solidFill>
                  <a:schemeClr val="tx2"/>
                </a:solidFill>
                <a:latin typeface="Rockwell" pitchFamily="18" charset="0"/>
              </a:rPr>
              <a:t>Confession / repentance</a:t>
            </a:r>
          </a:p>
          <a:p>
            <a:pPr marL="216000" indent="-216000"/>
            <a:r>
              <a:rPr lang="en-NZ" dirty="0" smtClean="0">
                <a:solidFill>
                  <a:schemeClr val="tx2"/>
                </a:solidFill>
                <a:latin typeface="Rockwell" pitchFamily="18" charset="0"/>
              </a:rPr>
              <a:t>Holiness</a:t>
            </a:r>
          </a:p>
          <a:p>
            <a:pPr marL="216000" indent="-216000"/>
            <a:r>
              <a:rPr lang="en-NZ" dirty="0" smtClean="0">
                <a:solidFill>
                  <a:schemeClr val="tx2"/>
                </a:solidFill>
                <a:latin typeface="Rockwell" pitchFamily="18" charset="0"/>
              </a:rPr>
              <a:t>Prayer</a:t>
            </a:r>
            <a:endParaRPr lang="en-NZ" dirty="0">
              <a:solidFill>
                <a:schemeClr val="tx2"/>
              </a:solidFill>
              <a:latin typeface="Rockwell" pitchFamily="18" charset="0"/>
            </a:endParaRPr>
          </a:p>
        </p:txBody>
      </p:sp>
      <p:sp>
        <p:nvSpPr>
          <p:cNvPr id="18" name="TextBox 17"/>
          <p:cNvSpPr txBox="1"/>
          <p:nvPr/>
        </p:nvSpPr>
        <p:spPr>
          <a:xfrm>
            <a:off x="6649359"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Ins="36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216000" indent="-216000" algn="ctr">
              <a:buNone/>
            </a:pPr>
            <a:r>
              <a:rPr lang="en-NZ" b="1" dirty="0" smtClean="0">
                <a:solidFill>
                  <a:schemeClr val="tx2"/>
                </a:solidFill>
                <a:latin typeface="Rockwell" pitchFamily="18" charset="0"/>
              </a:rPr>
              <a:t>PETITION</a:t>
            </a:r>
          </a:p>
          <a:p>
            <a:pPr marL="216000" indent="-216000"/>
            <a:r>
              <a:rPr lang="en-NZ" dirty="0">
                <a:solidFill>
                  <a:schemeClr val="tx2"/>
                </a:solidFill>
                <a:latin typeface="Rockwell" pitchFamily="18" charset="0"/>
              </a:rPr>
              <a:t>Present to </a:t>
            </a:r>
            <a:r>
              <a:rPr lang="en-NZ" dirty="0" smtClean="0">
                <a:solidFill>
                  <a:schemeClr val="tx2"/>
                </a:solidFill>
                <a:latin typeface="Rockwell" pitchFamily="18" charset="0"/>
              </a:rPr>
              <a:t>God</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Phil 4:6)</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Accept his peace</a:t>
            </a:r>
          </a:p>
          <a:p>
            <a:pPr marL="216000" indent="-216000"/>
            <a:r>
              <a:rPr lang="en-NZ" dirty="0" smtClean="0">
                <a:solidFill>
                  <a:schemeClr val="tx2"/>
                </a:solidFill>
                <a:latin typeface="Rockwell" pitchFamily="18" charset="0"/>
              </a:rPr>
              <a:t>Trials</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James 1:2-3)</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Wisdom</a:t>
            </a:r>
            <a:br>
              <a:rPr lang="en-NZ" dirty="0">
                <a:solidFill>
                  <a:schemeClr val="tx2"/>
                </a:solidFill>
                <a:latin typeface="Rockwell" pitchFamily="18" charset="0"/>
              </a:rPr>
            </a:br>
            <a:r>
              <a:rPr lang="en-NZ" sz="1400" dirty="0">
                <a:solidFill>
                  <a:schemeClr val="tx2"/>
                </a:solidFill>
                <a:latin typeface="Rockwell" pitchFamily="18" charset="0"/>
              </a:rPr>
              <a:t>(James 1:5-8)</a:t>
            </a:r>
            <a:endParaRPr lang="en-NZ" dirty="0">
              <a:solidFill>
                <a:schemeClr val="tx2"/>
              </a:solidFill>
              <a:latin typeface="Rockwell" pitchFamily="18" charset="0"/>
            </a:endParaRPr>
          </a:p>
          <a:p>
            <a:pPr marL="216000" indent="-216000"/>
            <a:r>
              <a:rPr lang="en-NZ" dirty="0" smtClean="0">
                <a:solidFill>
                  <a:schemeClr val="tx2"/>
                </a:solidFill>
                <a:latin typeface="Rockwell" pitchFamily="18" charset="0"/>
              </a:rPr>
              <a:t>Fast</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Ezra 8:23)</a:t>
            </a:r>
            <a:endParaRPr lang="en-NZ" dirty="0">
              <a:solidFill>
                <a:schemeClr val="tx2"/>
              </a:solidFill>
              <a:latin typeface="Rockwell" pitchFamily="18" charset="0"/>
            </a:endParaRPr>
          </a:p>
          <a:p>
            <a:pPr marL="216000" indent="-216000"/>
            <a:endParaRPr lang="en-NZ" dirty="0">
              <a:solidFill>
                <a:schemeClr val="tx2"/>
              </a:solidFill>
              <a:latin typeface="Rockwell" pitchFamily="18" charset="0"/>
            </a:endParaRPr>
          </a:p>
        </p:txBody>
      </p:sp>
      <p:cxnSp>
        <p:nvCxnSpPr>
          <p:cNvPr id="19" name="Elbow Connector 18"/>
          <p:cNvCxnSpPr/>
          <p:nvPr/>
        </p:nvCxnSpPr>
        <p:spPr>
          <a:xfrm>
            <a:off x="3937030" y="3699916"/>
            <a:ext cx="3576176" cy="109018"/>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V="1">
            <a:off x="1177636" y="3699915"/>
            <a:ext cx="4007746" cy="109018"/>
          </a:xfrm>
          <a:prstGeom prst="bentConnector2">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92489" y="3693952"/>
            <a:ext cx="0" cy="433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52639"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RESTORATION</a:t>
            </a:r>
          </a:p>
          <a:p>
            <a:pPr marL="216000" indent="-216000"/>
            <a:r>
              <a:rPr lang="en-NZ" dirty="0">
                <a:solidFill>
                  <a:schemeClr val="tx2"/>
                </a:solidFill>
                <a:latin typeface="Rockwell" pitchFamily="18" charset="0"/>
              </a:rPr>
              <a:t>Reassurance</a:t>
            </a:r>
          </a:p>
          <a:p>
            <a:pPr marL="216000" indent="-216000"/>
            <a:r>
              <a:rPr lang="en-NZ" dirty="0">
                <a:solidFill>
                  <a:schemeClr val="tx2"/>
                </a:solidFill>
                <a:latin typeface="Rockwell" pitchFamily="18" charset="0"/>
              </a:rPr>
              <a:t>Confession</a:t>
            </a:r>
          </a:p>
          <a:p>
            <a:pPr marL="216000" indent="-216000"/>
            <a:r>
              <a:rPr lang="en-NZ" dirty="0">
                <a:solidFill>
                  <a:schemeClr val="tx2"/>
                </a:solidFill>
                <a:latin typeface="Rockwell" pitchFamily="18" charset="0"/>
              </a:rPr>
              <a:t>God’s </a:t>
            </a:r>
            <a:r>
              <a:rPr lang="en-NZ" dirty="0" smtClean="0">
                <a:solidFill>
                  <a:schemeClr val="tx2"/>
                </a:solidFill>
                <a:latin typeface="Rockwell" pitchFamily="18" charset="0"/>
              </a:rPr>
              <a:t>pardon</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a:solidFill>
                  <a:schemeClr val="tx2"/>
                </a:solidFill>
                <a:latin typeface="Rockwell" pitchFamily="18" charset="0"/>
              </a:rPr>
              <a:t>1 John 1:9)</a:t>
            </a:r>
            <a:endParaRPr lang="en-NZ" dirty="0">
              <a:solidFill>
                <a:schemeClr val="tx2"/>
              </a:solidFill>
              <a:latin typeface="Rockwell" pitchFamily="18" charset="0"/>
            </a:endParaRPr>
          </a:p>
          <a:p>
            <a:pPr marL="216000" indent="-216000"/>
            <a:r>
              <a:rPr lang="en-NZ" dirty="0">
                <a:solidFill>
                  <a:schemeClr val="tx2"/>
                </a:solidFill>
                <a:latin typeface="Rockwell" pitchFamily="18" charset="0"/>
              </a:rPr>
              <a:t>Prevent backsliding</a:t>
            </a:r>
          </a:p>
          <a:p>
            <a:pPr marL="216000" indent="-216000"/>
            <a:r>
              <a:rPr lang="en-NZ" dirty="0">
                <a:solidFill>
                  <a:schemeClr val="tx2"/>
                </a:solidFill>
                <a:latin typeface="Rockwell" pitchFamily="18" charset="0"/>
              </a:rPr>
              <a:t>Armour of </a:t>
            </a:r>
            <a:r>
              <a:rPr lang="en-NZ" dirty="0" smtClean="0">
                <a:solidFill>
                  <a:schemeClr val="tx2"/>
                </a:solidFill>
                <a:latin typeface="Rockwell" pitchFamily="18" charset="0"/>
              </a:rPr>
              <a:t>God</a:t>
            </a:r>
            <a:br>
              <a:rPr lang="en-NZ" dirty="0" smtClean="0">
                <a:solidFill>
                  <a:schemeClr val="tx2"/>
                </a:solidFill>
                <a:latin typeface="Rockwell" pitchFamily="18" charset="0"/>
              </a:rPr>
            </a:br>
            <a:r>
              <a:rPr lang="en-NZ" sz="1400" dirty="0" smtClean="0">
                <a:solidFill>
                  <a:schemeClr val="tx2"/>
                </a:solidFill>
                <a:latin typeface="Rockwell" pitchFamily="18" charset="0"/>
              </a:rPr>
              <a:t>(</a:t>
            </a:r>
            <a:r>
              <a:rPr lang="en-NZ" sz="1400" dirty="0" err="1">
                <a:solidFill>
                  <a:schemeClr val="tx2"/>
                </a:solidFill>
                <a:latin typeface="Rockwell" pitchFamily="18" charset="0"/>
              </a:rPr>
              <a:t>Eph</a:t>
            </a:r>
            <a:r>
              <a:rPr lang="en-NZ" sz="1400" dirty="0">
                <a:solidFill>
                  <a:schemeClr val="tx2"/>
                </a:solidFill>
                <a:latin typeface="Rockwell" pitchFamily="18" charset="0"/>
              </a:rPr>
              <a:t> 6:13)</a:t>
            </a:r>
            <a:endParaRPr lang="en-NZ" dirty="0">
              <a:solidFill>
                <a:schemeClr val="tx2"/>
              </a:solidFill>
              <a:latin typeface="Rockwell" pitchFamily="18" charset="0"/>
            </a:endParaRPr>
          </a:p>
        </p:txBody>
      </p:sp>
      <p:cxnSp>
        <p:nvCxnSpPr>
          <p:cNvPr id="23" name="Straight Connector 22"/>
          <p:cNvCxnSpPr/>
          <p:nvPr/>
        </p:nvCxnSpPr>
        <p:spPr>
          <a:xfrm>
            <a:off x="3265497" y="3693952"/>
            <a:ext cx="0" cy="433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425647" y="3809627"/>
            <a:ext cx="1800000" cy="2652383"/>
          </a:xfrm>
          <a:prstGeom prst="rect">
            <a:avLst/>
          </a:prstGeom>
          <a:solidFill>
            <a:srgbClr val="FFFF00"/>
          </a:solidFill>
          <a:scene3d>
            <a:camera prst="orthographicFront"/>
            <a:lightRig rig="threePt" dir="t"/>
          </a:scene3d>
          <a:sp3d>
            <a:bevelT w="152400" h="50800" prst="softRound"/>
          </a:sp3d>
        </p:spPr>
        <p:txBody>
          <a:bodyPr wrap="square" tIns="72000" rtlCol="0">
            <a:noAutofit/>
          </a:bodyPr>
          <a:lstStyle>
            <a:defPPr>
              <a:defRPr lang="en-US"/>
            </a:defPPr>
            <a:lvl1pPr marL="285750" indent="-285750">
              <a:buFont typeface="Wingdings" pitchFamily="2" charset="2"/>
              <a:buChar char="q"/>
              <a:defRPr sz="1600">
                <a:solidFill>
                  <a:schemeClr val="bg1"/>
                </a:solidFill>
                <a:latin typeface="Footlight MT Light" pitchFamily="18" charset="0"/>
              </a:defRPr>
            </a:lvl1pPr>
          </a:lstStyle>
          <a:p>
            <a:pPr marL="0" indent="0" algn="ctr">
              <a:buNone/>
            </a:pPr>
            <a:r>
              <a:rPr lang="en-NZ" b="1" dirty="0" smtClean="0">
                <a:solidFill>
                  <a:schemeClr val="tx2"/>
                </a:solidFill>
                <a:latin typeface="Rockwell" pitchFamily="18" charset="0"/>
              </a:rPr>
              <a:t>HOLINESS</a:t>
            </a:r>
          </a:p>
          <a:p>
            <a:pPr marL="216000" indent="-216000">
              <a:tabLst>
                <a:tab pos="360363" algn="l"/>
              </a:tabLst>
            </a:pPr>
            <a:r>
              <a:rPr lang="en-NZ" dirty="0">
                <a:solidFill>
                  <a:schemeClr val="tx2"/>
                </a:solidFill>
                <a:latin typeface="Rockwell" pitchFamily="18" charset="0"/>
              </a:rPr>
              <a:t>Becoming </a:t>
            </a:r>
            <a:r>
              <a:rPr lang="en-NZ" dirty="0" smtClean="0">
                <a:solidFill>
                  <a:schemeClr val="tx2"/>
                </a:solidFill>
                <a:latin typeface="Rockwell" pitchFamily="18" charset="0"/>
              </a:rPr>
              <a:t>holy</a:t>
            </a:r>
            <a:br>
              <a:rPr lang="en-NZ" dirty="0" smtClean="0">
                <a:solidFill>
                  <a:schemeClr val="tx2"/>
                </a:solidFill>
                <a:latin typeface="Rockwell" pitchFamily="18" charset="0"/>
              </a:rPr>
            </a:br>
            <a:r>
              <a:rPr lang="en-NZ" sz="1400" dirty="0" smtClean="0">
                <a:solidFill>
                  <a:schemeClr val="tx2"/>
                </a:solidFill>
                <a:latin typeface="Rockwell" pitchFamily="18" charset="0"/>
              </a:rPr>
              <a:t>(1 </a:t>
            </a:r>
            <a:r>
              <a:rPr lang="en-NZ" sz="1400" dirty="0" err="1" smtClean="0">
                <a:solidFill>
                  <a:schemeClr val="tx2"/>
                </a:solidFill>
                <a:latin typeface="Rockwell" pitchFamily="18" charset="0"/>
              </a:rPr>
              <a:t>Thes</a:t>
            </a:r>
            <a:r>
              <a:rPr lang="en-NZ" sz="1400" dirty="0" smtClean="0">
                <a:solidFill>
                  <a:schemeClr val="tx2"/>
                </a:solidFill>
                <a:latin typeface="Rockwell" pitchFamily="18" charset="0"/>
              </a:rPr>
              <a:t> 5:23-24)</a:t>
            </a:r>
          </a:p>
          <a:p>
            <a:pPr marL="216000" indent="-216000"/>
            <a:r>
              <a:rPr lang="en-NZ" dirty="0" smtClean="0">
                <a:solidFill>
                  <a:schemeClr val="tx2"/>
                </a:solidFill>
                <a:latin typeface="Rockwell" pitchFamily="18" charset="0"/>
              </a:rPr>
              <a:t>Set apart </a:t>
            </a:r>
            <a:br>
              <a:rPr lang="en-NZ" dirty="0" smtClean="0">
                <a:solidFill>
                  <a:schemeClr val="tx2"/>
                </a:solidFill>
                <a:latin typeface="Rockwell" pitchFamily="18" charset="0"/>
              </a:rPr>
            </a:br>
            <a:r>
              <a:rPr lang="en-NZ" sz="1400" dirty="0" smtClean="0">
                <a:solidFill>
                  <a:schemeClr val="tx2"/>
                </a:solidFill>
                <a:latin typeface="Rockwell" pitchFamily="18" charset="0"/>
              </a:rPr>
              <a:t>(Rom 12:1-2)</a:t>
            </a:r>
          </a:p>
          <a:p>
            <a:pPr marL="216000" indent="-216000"/>
            <a:r>
              <a:rPr lang="en-NZ" dirty="0" smtClean="0">
                <a:solidFill>
                  <a:schemeClr val="tx2"/>
                </a:solidFill>
                <a:latin typeface="Rockwell" pitchFamily="18" charset="0"/>
              </a:rPr>
              <a:t>God’s power </a:t>
            </a:r>
            <a:r>
              <a:rPr lang="en-NZ" sz="1400" dirty="0" smtClean="0">
                <a:solidFill>
                  <a:schemeClr val="tx2"/>
                </a:solidFill>
                <a:latin typeface="Rockwell" pitchFamily="18" charset="0"/>
              </a:rPr>
              <a:t>(</a:t>
            </a:r>
            <a:r>
              <a:rPr lang="en-NZ" sz="1400" dirty="0" err="1">
                <a:solidFill>
                  <a:schemeClr val="tx2"/>
                </a:solidFill>
                <a:latin typeface="Rockwell" pitchFamily="18" charset="0"/>
              </a:rPr>
              <a:t>Eph</a:t>
            </a:r>
            <a:r>
              <a:rPr lang="en-NZ" sz="1400" dirty="0">
                <a:solidFill>
                  <a:schemeClr val="tx2"/>
                </a:solidFill>
                <a:latin typeface="Rockwell" pitchFamily="18" charset="0"/>
              </a:rPr>
              <a:t> 3:14-21)</a:t>
            </a:r>
          </a:p>
          <a:p>
            <a:pPr marL="216000" indent="-216000"/>
            <a:r>
              <a:rPr lang="en-NZ" dirty="0">
                <a:solidFill>
                  <a:schemeClr val="tx2"/>
                </a:solidFill>
                <a:latin typeface="Rockwell" pitchFamily="18" charset="0"/>
              </a:rPr>
              <a:t>Holy </a:t>
            </a:r>
            <a:r>
              <a:rPr lang="en-NZ" dirty="0" smtClean="0">
                <a:solidFill>
                  <a:schemeClr val="tx2"/>
                </a:solidFill>
                <a:latin typeface="Rockwell" pitchFamily="18" charset="0"/>
              </a:rPr>
              <a:t>Spirit </a:t>
            </a:r>
            <a:r>
              <a:rPr lang="en-NZ" sz="1400" dirty="0" smtClean="0">
                <a:solidFill>
                  <a:schemeClr val="tx2"/>
                </a:solidFill>
                <a:latin typeface="Rockwell" pitchFamily="18" charset="0"/>
              </a:rPr>
              <a:t>(</a:t>
            </a:r>
            <a:r>
              <a:rPr lang="en-NZ" sz="1400" dirty="0">
                <a:solidFill>
                  <a:schemeClr val="tx2"/>
                </a:solidFill>
                <a:latin typeface="Rockwell" pitchFamily="18" charset="0"/>
              </a:rPr>
              <a:t>John 16:13)</a:t>
            </a:r>
            <a:endParaRPr lang="en-NZ" sz="1800" dirty="0">
              <a:solidFill>
                <a:schemeClr val="tx2"/>
              </a:solidFill>
              <a:latin typeface="Rockwell" pitchFamily="18" charset="0"/>
            </a:endParaRPr>
          </a:p>
          <a:p>
            <a:pPr marL="216000" indent="-216000"/>
            <a:r>
              <a:rPr lang="en-NZ" dirty="0">
                <a:solidFill>
                  <a:schemeClr val="tx2"/>
                </a:solidFill>
                <a:latin typeface="Rockwell" pitchFamily="18" charset="0"/>
              </a:rPr>
              <a:t>Confession </a:t>
            </a:r>
            <a:r>
              <a:rPr lang="en-NZ" dirty="0" smtClean="0">
                <a:solidFill>
                  <a:schemeClr val="tx2"/>
                </a:solidFill>
                <a:latin typeface="Rockwell" pitchFamily="18" charset="0"/>
              </a:rPr>
              <a:t>&amp;</a:t>
            </a:r>
            <a:br>
              <a:rPr lang="en-NZ" dirty="0" smtClean="0">
                <a:solidFill>
                  <a:schemeClr val="tx2"/>
                </a:solidFill>
                <a:latin typeface="Rockwell" pitchFamily="18" charset="0"/>
              </a:rPr>
            </a:br>
            <a:r>
              <a:rPr lang="en-NZ" dirty="0" smtClean="0">
                <a:solidFill>
                  <a:schemeClr val="tx2"/>
                </a:solidFill>
                <a:latin typeface="Rockwell" pitchFamily="18" charset="0"/>
              </a:rPr>
              <a:t>surrender</a:t>
            </a:r>
            <a:endParaRPr lang="en-NZ" dirty="0">
              <a:solidFill>
                <a:schemeClr val="tx2"/>
              </a:solidFill>
              <a:latin typeface="Rockwell" pitchFamily="18" charset="0"/>
            </a:endParaRPr>
          </a:p>
        </p:txBody>
      </p:sp>
      <p:sp>
        <p:nvSpPr>
          <p:cNvPr id="9" name="Chevron 8"/>
          <p:cNvSpPr/>
          <p:nvPr/>
        </p:nvSpPr>
        <p:spPr>
          <a:xfrm>
            <a:off x="3599154" y="706931"/>
            <a:ext cx="1872000" cy="595433"/>
          </a:xfrm>
          <a:prstGeom prst="chevron">
            <a:avLst/>
          </a:prstGeom>
          <a:solidFill>
            <a:srgbClr val="FFFF00"/>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lIns="57600" rIns="0" rtlCol="0" anchor="ctr"/>
          <a:lstStyle/>
          <a:p>
            <a:pPr algn="ctr"/>
            <a:r>
              <a:rPr lang="en-NZ" b="1" dirty="0">
                <a:solidFill>
                  <a:schemeClr val="tx2"/>
                </a:solidFill>
                <a:effectLst>
                  <a:outerShdw blurRad="50800" dist="38100" algn="l" rotWithShape="0">
                    <a:prstClr val="black">
                      <a:alpha val="40000"/>
                    </a:prstClr>
                  </a:outerShdw>
                </a:effectLst>
                <a:latin typeface="Rockwell" pitchFamily="18" charset="0"/>
              </a:rPr>
              <a:t>COUNSEL</a:t>
            </a:r>
          </a:p>
        </p:txBody>
      </p:sp>
      <p:sp>
        <p:nvSpPr>
          <p:cNvPr id="2" name="Title 1"/>
          <p:cNvSpPr>
            <a:spLocks noGrp="1"/>
          </p:cNvSpPr>
          <p:nvPr>
            <p:ph type="title"/>
          </p:nvPr>
        </p:nvSpPr>
        <p:spPr>
          <a:xfrm>
            <a:off x="457200" y="149944"/>
            <a:ext cx="7951755" cy="556988"/>
          </a:xfrm>
        </p:spPr>
        <p:txBody>
          <a:bodyPr/>
          <a:lstStyle/>
          <a:p>
            <a:r>
              <a:rPr lang="en-NZ" dirty="0"/>
              <a:t>Summary (continued)</a:t>
            </a:r>
          </a:p>
        </p:txBody>
      </p:sp>
    </p:spTree>
    <p:extLst>
      <p:ext uri="{BB962C8B-B14F-4D97-AF65-F5344CB8AC3E}">
        <p14:creationId xmlns:p14="http://schemas.microsoft.com/office/powerpoint/2010/main" val="4155520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Discussion</a:t>
            </a:r>
            <a:endParaRPr lang="en-NZ" dirty="0"/>
          </a:p>
        </p:txBody>
      </p:sp>
      <p:sp>
        <p:nvSpPr>
          <p:cNvPr id="5" name="Text Placeholder 4"/>
          <p:cNvSpPr>
            <a:spLocks noGrp="1"/>
          </p:cNvSpPr>
          <p:nvPr>
            <p:ph type="body" idx="1"/>
          </p:nvPr>
        </p:nvSpPr>
        <p:spPr/>
        <p:txBody>
          <a:bodyPr>
            <a:normAutofit/>
          </a:bodyPr>
          <a:lstStyle/>
          <a:p>
            <a:r>
              <a:rPr lang="en-NZ" dirty="0" smtClean="0"/>
              <a:t>Please introduce yourself and share:</a:t>
            </a:r>
          </a:p>
          <a:p>
            <a:pPr marL="457200" indent="-457200">
              <a:buAutoNum type="alphaLcParenR"/>
            </a:pPr>
            <a:r>
              <a:rPr lang="en-NZ" dirty="0" smtClean="0"/>
              <a:t>Your experience (if any) in mercy seat counselling</a:t>
            </a:r>
          </a:p>
          <a:p>
            <a:pPr marL="457200" indent="-457200">
              <a:buAutoNum type="alphaLcParenR"/>
            </a:pPr>
            <a:r>
              <a:rPr lang="en-NZ" dirty="0" smtClean="0"/>
              <a:t>What has led you to doing this course</a:t>
            </a:r>
          </a:p>
          <a:p>
            <a:pPr marL="457200" indent="-457200">
              <a:buAutoNum type="alphaLcParenR"/>
            </a:pPr>
            <a:r>
              <a:rPr lang="en-NZ" dirty="0" smtClean="0"/>
              <a:t>What you are hoping to learn</a:t>
            </a:r>
            <a:endParaRPr lang="en-NZ" dirty="0"/>
          </a:p>
        </p:txBody>
      </p:sp>
    </p:spTree>
    <p:extLst>
      <p:ext uri="{BB962C8B-B14F-4D97-AF65-F5344CB8AC3E}">
        <p14:creationId xmlns:p14="http://schemas.microsoft.com/office/powerpoint/2010/main" val="36030008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Summary (continued)</a:t>
            </a:r>
            <a:endParaRPr lang="en-NZ" dirty="0"/>
          </a:p>
        </p:txBody>
      </p:sp>
      <p:sp>
        <p:nvSpPr>
          <p:cNvPr id="3" name="Content Placeholder 2"/>
          <p:cNvSpPr>
            <a:spLocks noGrp="1"/>
          </p:cNvSpPr>
          <p:nvPr>
            <p:ph idx="1"/>
          </p:nvPr>
        </p:nvSpPr>
        <p:spPr/>
        <p:txBody>
          <a:bodyPr/>
          <a:lstStyle/>
          <a:p>
            <a:r>
              <a:rPr lang="en-NZ" dirty="0" smtClean="0"/>
              <a:t>Watch your personal grooming</a:t>
            </a:r>
          </a:p>
          <a:p>
            <a:r>
              <a:rPr lang="en-NZ" dirty="0" smtClean="0"/>
              <a:t>We </a:t>
            </a:r>
            <a:r>
              <a:rPr lang="en-NZ" dirty="0"/>
              <a:t>cannot ‘fix’ their problems</a:t>
            </a:r>
          </a:p>
          <a:p>
            <a:r>
              <a:rPr lang="en-NZ" dirty="0"/>
              <a:t>Do not force confessions</a:t>
            </a:r>
          </a:p>
          <a:p>
            <a:r>
              <a:rPr lang="en-NZ" dirty="0" smtClean="0"/>
              <a:t>Follow through on any promises</a:t>
            </a:r>
            <a:endParaRPr lang="en-NZ" dirty="0"/>
          </a:p>
        </p:txBody>
      </p:sp>
    </p:spTree>
    <p:extLst>
      <p:ext uri="{BB962C8B-B14F-4D97-AF65-F5344CB8AC3E}">
        <p14:creationId xmlns:p14="http://schemas.microsoft.com/office/powerpoint/2010/main" val="1282065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Appendices</a:t>
            </a:r>
            <a:endParaRPr lang="en-NZ" dirty="0"/>
          </a:p>
        </p:txBody>
      </p:sp>
      <p:sp>
        <p:nvSpPr>
          <p:cNvPr id="3" name="Content Placeholder 2"/>
          <p:cNvSpPr>
            <a:spLocks noGrp="1"/>
          </p:cNvSpPr>
          <p:nvPr>
            <p:ph idx="1"/>
          </p:nvPr>
        </p:nvSpPr>
        <p:spPr/>
        <p:txBody>
          <a:bodyPr/>
          <a:lstStyle/>
          <a:p>
            <a:r>
              <a:rPr lang="en-NZ" dirty="0" smtClean="0"/>
              <a:t>Your course book contains some helpful information in the appendices:</a:t>
            </a:r>
          </a:p>
          <a:p>
            <a:pPr marL="914400" lvl="1" indent="-514350">
              <a:buFont typeface="+mj-lt"/>
              <a:buAutoNum type="arabicPeriod"/>
            </a:pPr>
            <a:r>
              <a:rPr lang="en-NZ" dirty="0" smtClean="0"/>
              <a:t>Some tips for personalising God’s promises</a:t>
            </a:r>
          </a:p>
          <a:p>
            <a:pPr marL="914400" lvl="1" indent="-514350">
              <a:buFont typeface="+mj-lt"/>
              <a:buAutoNum type="arabicPeriod"/>
            </a:pPr>
            <a:r>
              <a:rPr lang="en-NZ" dirty="0" smtClean="0"/>
              <a:t>Helpful scripture references</a:t>
            </a:r>
          </a:p>
          <a:p>
            <a:pPr marL="914400" lvl="1" indent="-514350">
              <a:buFont typeface="+mj-lt"/>
              <a:buAutoNum type="arabicPeriod"/>
            </a:pPr>
            <a:r>
              <a:rPr lang="en-NZ" dirty="0" smtClean="0"/>
              <a:t>A few different approaches to sharing the gospel message</a:t>
            </a:r>
          </a:p>
          <a:p>
            <a:pPr marL="914400" lvl="1" indent="-514350">
              <a:buFont typeface="+mj-lt"/>
              <a:buAutoNum type="arabicPeriod"/>
            </a:pPr>
            <a:r>
              <a:rPr lang="en-NZ" dirty="0" smtClean="0"/>
              <a:t>Coping with objections</a:t>
            </a:r>
          </a:p>
          <a:p>
            <a:pPr marL="914400" lvl="1" indent="-514350">
              <a:buFont typeface="+mj-lt"/>
              <a:buAutoNum type="arabicPeriod"/>
            </a:pPr>
            <a:endParaRPr lang="en-NZ" dirty="0"/>
          </a:p>
          <a:p>
            <a:r>
              <a:rPr lang="en-NZ" dirty="0" smtClean="0"/>
              <a:t>Some of these are also in your quick reference guide</a:t>
            </a:r>
            <a:endParaRPr lang="en-NZ" dirty="0"/>
          </a:p>
        </p:txBody>
      </p:sp>
    </p:spTree>
    <p:extLst>
      <p:ext uri="{BB962C8B-B14F-4D97-AF65-F5344CB8AC3E}">
        <p14:creationId xmlns:p14="http://schemas.microsoft.com/office/powerpoint/2010/main" val="3136276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t>Final Word</a:t>
            </a:r>
            <a:endParaRPr lang="en-NZ" dirty="0"/>
          </a:p>
        </p:txBody>
      </p:sp>
      <p:sp>
        <p:nvSpPr>
          <p:cNvPr id="5" name="Content Placeholder 4"/>
          <p:cNvSpPr>
            <a:spLocks noGrp="1"/>
          </p:cNvSpPr>
          <p:nvPr>
            <p:ph type="body" idx="1"/>
          </p:nvPr>
        </p:nvSpPr>
        <p:spPr/>
        <p:txBody>
          <a:bodyPr/>
          <a:lstStyle/>
          <a:p>
            <a:r>
              <a:rPr lang="en-NZ" dirty="0" smtClean="0"/>
              <a:t>Remember: there is no greater privilege than helping someone who is seeking God.</a:t>
            </a:r>
          </a:p>
        </p:txBody>
      </p:sp>
    </p:spTree>
    <p:extLst>
      <p:ext uri="{BB962C8B-B14F-4D97-AF65-F5344CB8AC3E}">
        <p14:creationId xmlns:p14="http://schemas.microsoft.com/office/powerpoint/2010/main" val="3038596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altLang="en-US" smtClean="0"/>
              <a:t>Mercy Seat Counselling</a:t>
            </a:r>
            <a:endParaRPr lang="en-NZ" dirty="0"/>
          </a:p>
        </p:txBody>
      </p:sp>
      <p:sp>
        <p:nvSpPr>
          <p:cNvPr id="3" name="Subtitle 2"/>
          <p:cNvSpPr>
            <a:spLocks noGrp="1"/>
          </p:cNvSpPr>
          <p:nvPr>
            <p:ph type="subTitle" idx="1"/>
          </p:nvPr>
        </p:nvSpPr>
        <p:spPr/>
        <p:txBody>
          <a:bodyPr>
            <a:normAutofit fontScale="92500" lnSpcReduction="20000"/>
          </a:bodyPr>
          <a:lstStyle/>
          <a:p>
            <a:r>
              <a:rPr lang="en-NZ" altLang="en-US" dirty="0" smtClean="0"/>
              <a:t>Supporting people making a response at the mercy seat</a:t>
            </a:r>
          </a:p>
        </p:txBody>
      </p:sp>
      <p:pic>
        <p:nvPicPr>
          <p:cNvPr id="8"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67099" t="41439" b="12295"/>
          <a:stretch/>
        </p:blipFill>
        <p:spPr bwMode="auto">
          <a:xfrm>
            <a:off x="3154974" y="661715"/>
            <a:ext cx="2834052" cy="3317685"/>
          </a:xfrm>
          <a:prstGeom prst="roundRect">
            <a:avLst>
              <a:gd name="adj" fmla="val 25887"/>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176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1. Why a Mercy Seat?</a:t>
            </a:r>
            <a:endParaRPr lang="en-NZ" dirty="0"/>
          </a:p>
        </p:txBody>
      </p:sp>
      <p:sp>
        <p:nvSpPr>
          <p:cNvPr id="5" name="Subtitle 4"/>
          <p:cNvSpPr>
            <a:spLocks noGrp="1"/>
          </p:cNvSpPr>
          <p:nvPr>
            <p:ph type="subTitle" idx="1"/>
          </p:nvPr>
        </p:nvSpPr>
        <p:spPr/>
        <p:txBody>
          <a:bodyPr/>
          <a:lstStyle/>
          <a:p>
            <a:endParaRPr lang="en-NZ"/>
          </a:p>
        </p:txBody>
      </p:sp>
    </p:spTree>
    <p:extLst>
      <p:ext uri="{BB962C8B-B14F-4D97-AF65-F5344CB8AC3E}">
        <p14:creationId xmlns:p14="http://schemas.microsoft.com/office/powerpoint/2010/main" val="2710163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1. Why a Mercy Seat?</a:t>
            </a:r>
            <a:endParaRPr lang="en-NZ" dirty="0"/>
          </a:p>
        </p:txBody>
      </p:sp>
      <p:sp>
        <p:nvSpPr>
          <p:cNvPr id="3" name="Content Placeholder 2"/>
          <p:cNvSpPr>
            <a:spLocks noGrp="1"/>
          </p:cNvSpPr>
          <p:nvPr>
            <p:ph idx="1"/>
          </p:nvPr>
        </p:nvSpPr>
        <p:spPr/>
        <p:txBody>
          <a:bodyPr>
            <a:normAutofit/>
          </a:bodyPr>
          <a:lstStyle/>
          <a:p>
            <a:r>
              <a:rPr lang="en-NZ" dirty="0" smtClean="0"/>
              <a:t>The mercy seat is the place at the front of most Salvation Army chapels to pray at</a:t>
            </a:r>
          </a:p>
          <a:p>
            <a:r>
              <a:rPr lang="en-NZ" dirty="0" smtClean="0"/>
              <a:t>Traditionally, people knelt but it is now common to stand</a:t>
            </a:r>
          </a:p>
          <a:p>
            <a:r>
              <a:rPr lang="en-NZ" dirty="0" smtClean="0"/>
              <a:t>From an early age, William Booth was convinced of the benefit of calling people to public decision</a:t>
            </a:r>
          </a:p>
          <a:p>
            <a:r>
              <a:rPr lang="en-NZ" dirty="0" smtClean="0"/>
              <a:t>The mercy seat is a Biblical concept – it is the name for the lid of the Ark of the Covenant where God met with Moses </a:t>
            </a:r>
            <a:r>
              <a:rPr lang="en-NZ" sz="2800" dirty="0" smtClean="0"/>
              <a:t>(1 Chronicles 28:11)</a:t>
            </a:r>
            <a:r>
              <a:rPr lang="en-NZ" dirty="0" smtClean="0"/>
              <a:t> (some translations use </a:t>
            </a:r>
            <a:r>
              <a:rPr lang="en-NZ" i="1" dirty="0" smtClean="0"/>
              <a:t>place of atonement</a:t>
            </a:r>
            <a:r>
              <a:rPr lang="en-NZ" dirty="0" smtClean="0"/>
              <a:t>)</a:t>
            </a:r>
            <a:endParaRPr lang="en-NZ" dirty="0"/>
          </a:p>
        </p:txBody>
      </p:sp>
    </p:spTree>
    <p:extLst>
      <p:ext uri="{BB962C8B-B14F-4D97-AF65-F5344CB8AC3E}">
        <p14:creationId xmlns:p14="http://schemas.microsoft.com/office/powerpoint/2010/main" val="237343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Discussion</a:t>
            </a:r>
            <a:endParaRPr lang="en-NZ" dirty="0"/>
          </a:p>
        </p:txBody>
      </p:sp>
      <p:sp>
        <p:nvSpPr>
          <p:cNvPr id="5" name="Text Placeholder 4"/>
          <p:cNvSpPr>
            <a:spLocks noGrp="1"/>
          </p:cNvSpPr>
          <p:nvPr>
            <p:ph type="body" idx="1"/>
          </p:nvPr>
        </p:nvSpPr>
        <p:spPr/>
        <p:txBody>
          <a:bodyPr>
            <a:normAutofit/>
          </a:bodyPr>
          <a:lstStyle/>
          <a:p>
            <a:pPr marL="514350" indent="-514350">
              <a:buFont typeface="+mj-lt"/>
              <a:buAutoNum type="arabicPeriod"/>
            </a:pPr>
            <a:r>
              <a:rPr lang="en-NZ" dirty="0" smtClean="0"/>
              <a:t>What are the benefits of having a place for people to come forward to and pray?</a:t>
            </a:r>
          </a:p>
          <a:p>
            <a:pPr marL="514350" indent="-514350">
              <a:buFont typeface="+mj-lt"/>
              <a:buAutoNum type="arabicPeriod"/>
            </a:pPr>
            <a:r>
              <a:rPr lang="en-NZ" dirty="0" smtClean="0"/>
              <a:t>What barriers exist to mercy seat use and how can these be overcome?</a:t>
            </a:r>
          </a:p>
          <a:p>
            <a:pPr marL="514350" indent="-514350">
              <a:buFont typeface="+mj-lt"/>
              <a:buAutoNum type="arabicPeriod"/>
            </a:pPr>
            <a:r>
              <a:rPr lang="en-NZ" dirty="0" smtClean="0"/>
              <a:t>What is the difference in emphasis between the terms mercy seat and penitent form?</a:t>
            </a:r>
          </a:p>
          <a:p>
            <a:pPr marL="514350" indent="-514350">
              <a:buFont typeface="+mj-lt"/>
              <a:buAutoNum type="arabicPeriod"/>
            </a:pPr>
            <a:r>
              <a:rPr lang="en-NZ" dirty="0" smtClean="0"/>
              <a:t>What is the difference between the mercy seat and the holiness table?</a:t>
            </a:r>
          </a:p>
          <a:p>
            <a:endParaRPr lang="en-NZ" dirty="0"/>
          </a:p>
        </p:txBody>
      </p:sp>
    </p:spTree>
    <p:extLst>
      <p:ext uri="{BB962C8B-B14F-4D97-AF65-F5344CB8AC3E}">
        <p14:creationId xmlns:p14="http://schemas.microsoft.com/office/powerpoint/2010/main" val="2263064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mtClean="0"/>
              <a:t>Discussion – the role of the mercy seat counsellor</a:t>
            </a:r>
            <a:endParaRPr lang="en-NZ" dirty="0"/>
          </a:p>
        </p:txBody>
      </p:sp>
      <p:sp>
        <p:nvSpPr>
          <p:cNvPr id="3" name="Text Placeholder 2"/>
          <p:cNvSpPr>
            <a:spLocks noGrp="1"/>
          </p:cNvSpPr>
          <p:nvPr>
            <p:ph type="body" idx="1"/>
          </p:nvPr>
        </p:nvSpPr>
        <p:spPr/>
        <p:txBody>
          <a:bodyPr>
            <a:normAutofit/>
          </a:bodyPr>
          <a:lstStyle/>
          <a:p>
            <a:r>
              <a:rPr lang="en-NZ" sz="2400" dirty="0" smtClean="0"/>
              <a:t>What qualities do you think a mercy seat counsellor needs?</a:t>
            </a:r>
          </a:p>
          <a:p>
            <a:r>
              <a:rPr lang="en-NZ" sz="2400" dirty="0" smtClean="0"/>
              <a:t>Rate these qualities as essential, useful or largely irrelevant:</a:t>
            </a:r>
            <a:endParaRPr lang="en-NZ" sz="2400" dirty="0"/>
          </a:p>
        </p:txBody>
      </p:sp>
      <p:sp>
        <p:nvSpPr>
          <p:cNvPr id="4" name="Text Placeholder 2"/>
          <p:cNvSpPr txBox="1">
            <a:spLocks/>
          </p:cNvSpPr>
          <p:nvPr/>
        </p:nvSpPr>
        <p:spPr>
          <a:xfrm>
            <a:off x="4816699" y="2974906"/>
            <a:ext cx="4327301" cy="3883093"/>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anose="020B0604020202020204" pitchFamily="34" charset="0"/>
              <a:buNone/>
              <a:defRPr sz="2800" kern="1200">
                <a:solidFill>
                  <a:srgbClr val="FFC000"/>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lnSpc>
                <a:spcPts val="3000"/>
              </a:lnSpc>
              <a:buFont typeface="Arial" panose="020B0604020202020204" pitchFamily="34" charset="0"/>
              <a:buChar char="•"/>
              <a:tabLst>
                <a:tab pos="4308475" algn="l"/>
              </a:tabLst>
            </a:pPr>
            <a:r>
              <a:rPr lang="en-NZ" sz="2400" dirty="0" smtClean="0"/>
              <a:t>KNOWLEDGE OF THE BIBLE</a:t>
            </a:r>
          </a:p>
          <a:p>
            <a:pPr marL="342900" indent="-342900">
              <a:lnSpc>
                <a:spcPts val="3000"/>
              </a:lnSpc>
              <a:buFont typeface="Arial" panose="020B0604020202020204" pitchFamily="34" charset="0"/>
              <a:buChar char="•"/>
              <a:tabLst>
                <a:tab pos="4308475" algn="l"/>
              </a:tabLst>
            </a:pPr>
            <a:r>
              <a:rPr lang="en-NZ" sz="2400" dirty="0" smtClean="0"/>
              <a:t>SENSITIVITY TO THE HOLY SPIRIT</a:t>
            </a:r>
          </a:p>
          <a:p>
            <a:pPr marL="342900" indent="-342900">
              <a:lnSpc>
                <a:spcPts val="3000"/>
              </a:lnSpc>
              <a:buFont typeface="Arial" panose="020B0604020202020204" pitchFamily="34" charset="0"/>
              <a:buChar char="•"/>
              <a:tabLst>
                <a:tab pos="4308475" algn="l"/>
              </a:tabLst>
            </a:pPr>
            <a:r>
              <a:rPr lang="en-GB" sz="2400" dirty="0" smtClean="0"/>
              <a:t>OFFICER </a:t>
            </a:r>
            <a:r>
              <a:rPr lang="en-GB" sz="2400" dirty="0"/>
              <a:t>TRAINING</a:t>
            </a:r>
            <a:endParaRPr lang="en-NZ" sz="2400" dirty="0"/>
          </a:p>
          <a:p>
            <a:pPr marL="342900" indent="-342900">
              <a:lnSpc>
                <a:spcPts val="3000"/>
              </a:lnSpc>
              <a:buFont typeface="Arial" panose="020B0604020202020204" pitchFamily="34" charset="0"/>
              <a:buChar char="•"/>
              <a:tabLst>
                <a:tab pos="4308475" algn="l"/>
              </a:tabLst>
            </a:pPr>
            <a:r>
              <a:rPr lang="en-GB" sz="2400" dirty="0" smtClean="0"/>
              <a:t>AVAILABILITY </a:t>
            </a:r>
            <a:r>
              <a:rPr lang="en-GB" sz="2400" dirty="0"/>
              <a:t>FOR FOLLOW UP</a:t>
            </a:r>
            <a:endParaRPr lang="en-NZ" sz="2400" dirty="0"/>
          </a:p>
          <a:p>
            <a:pPr marL="342900" indent="-342900">
              <a:lnSpc>
                <a:spcPts val="3000"/>
              </a:lnSpc>
              <a:buFont typeface="Arial" panose="020B0604020202020204" pitchFamily="34" charset="0"/>
              <a:buChar char="•"/>
              <a:tabLst>
                <a:tab pos="4308475" algn="l"/>
              </a:tabLst>
            </a:pPr>
            <a:r>
              <a:rPr lang="en-GB" sz="2400" dirty="0" smtClean="0"/>
              <a:t>TACT</a:t>
            </a:r>
            <a:endParaRPr lang="en-NZ" sz="2400" dirty="0"/>
          </a:p>
          <a:p>
            <a:pPr marL="342900" indent="-342900">
              <a:lnSpc>
                <a:spcPts val="3000"/>
              </a:lnSpc>
              <a:buFont typeface="Arial" panose="020B0604020202020204" pitchFamily="34" charset="0"/>
              <a:buChar char="•"/>
              <a:tabLst>
                <a:tab pos="4308475" algn="l"/>
              </a:tabLst>
            </a:pPr>
            <a:r>
              <a:rPr lang="en-GB" sz="2400" dirty="0" smtClean="0"/>
              <a:t>COUNSELLING </a:t>
            </a:r>
            <a:r>
              <a:rPr lang="en-GB" sz="2400" dirty="0"/>
              <a:t>QUALIFICATION</a:t>
            </a:r>
            <a:endParaRPr lang="en-NZ" sz="2400" dirty="0"/>
          </a:p>
          <a:p>
            <a:pPr marL="342900" indent="-342900">
              <a:lnSpc>
                <a:spcPts val="3000"/>
              </a:lnSpc>
              <a:buFont typeface="Arial" panose="020B0604020202020204" pitchFamily="34" charset="0"/>
              <a:buChar char="•"/>
              <a:tabLst>
                <a:tab pos="4308475" algn="l"/>
              </a:tabLst>
            </a:pPr>
            <a:r>
              <a:rPr lang="en-GB" sz="2400" dirty="0" smtClean="0"/>
              <a:t>GOOD </a:t>
            </a:r>
            <a:r>
              <a:rPr lang="en-GB" sz="2400" dirty="0"/>
              <a:t>HEARING</a:t>
            </a:r>
            <a:endParaRPr lang="en-NZ" sz="2400" dirty="0"/>
          </a:p>
          <a:p>
            <a:pPr>
              <a:lnSpc>
                <a:spcPts val="3000"/>
              </a:lnSpc>
              <a:tabLst>
                <a:tab pos="3762375" algn="l"/>
              </a:tabLst>
            </a:pPr>
            <a:endParaRPr lang="en-NZ" sz="2400" dirty="0"/>
          </a:p>
        </p:txBody>
      </p:sp>
      <p:sp>
        <p:nvSpPr>
          <p:cNvPr id="5" name="Text Placeholder 2"/>
          <p:cNvSpPr txBox="1">
            <a:spLocks/>
          </p:cNvSpPr>
          <p:nvPr/>
        </p:nvSpPr>
        <p:spPr>
          <a:xfrm>
            <a:off x="742829" y="2974906"/>
            <a:ext cx="4277580" cy="3883093"/>
          </a:xfrm>
          <a:prstGeom prst="rect">
            <a:avLst/>
          </a:prstGeom>
        </p:spPr>
        <p:txBody>
          <a:bodyPr vert="horz" lIns="91440" tIns="45720" rIns="91440" bIns="45720" rtlCol="0" anchor="t">
            <a:noAutofit/>
          </a:bodyPr>
          <a:lstStyle>
            <a:lvl1pPr marL="0" indent="0" algn="l" defTabSz="914400" rtl="0" eaLnBrk="1" latinLnBrk="0" hangingPunct="1">
              <a:spcBef>
                <a:spcPct val="20000"/>
              </a:spcBef>
              <a:buFont typeface="Arial" panose="020B0604020202020204" pitchFamily="34" charset="0"/>
              <a:buNone/>
              <a:defRPr sz="2800" kern="1200">
                <a:solidFill>
                  <a:srgbClr val="FFC000"/>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lnSpc>
                <a:spcPts val="3000"/>
              </a:lnSpc>
              <a:buFont typeface="Arial" panose="020B0604020202020204" pitchFamily="34" charset="0"/>
              <a:buChar char="•"/>
              <a:tabLst>
                <a:tab pos="4308475" algn="l"/>
              </a:tabLst>
            </a:pPr>
            <a:r>
              <a:rPr lang="en-NZ" sz="2400" dirty="0" smtClean="0"/>
              <a:t>FAITH IN GOD</a:t>
            </a:r>
          </a:p>
          <a:p>
            <a:pPr marL="342900" indent="-342900">
              <a:lnSpc>
                <a:spcPts val="3000"/>
              </a:lnSpc>
              <a:buFont typeface="Arial" panose="020B0604020202020204" pitchFamily="34" charset="0"/>
              <a:buChar char="•"/>
              <a:tabLst>
                <a:tab pos="4308475" algn="l"/>
              </a:tabLst>
            </a:pPr>
            <a:r>
              <a:rPr lang="en-NZ" sz="2400" dirty="0" smtClean="0"/>
              <a:t>ABILITY TO RELATE WELL TO OTHERS</a:t>
            </a:r>
          </a:p>
          <a:p>
            <a:pPr marL="342900" indent="-342900">
              <a:lnSpc>
                <a:spcPts val="3000"/>
              </a:lnSpc>
              <a:buFont typeface="Arial" panose="020B0604020202020204" pitchFamily="34" charset="0"/>
              <a:buChar char="•"/>
              <a:tabLst>
                <a:tab pos="4308475" algn="l"/>
              </a:tabLst>
            </a:pPr>
            <a:r>
              <a:rPr lang="en-GB" sz="2400" dirty="0"/>
              <a:t>GOOD PERSONAL </a:t>
            </a:r>
            <a:r>
              <a:rPr lang="en-GB" sz="2400" dirty="0" smtClean="0"/>
              <a:t>HYGIENE</a:t>
            </a:r>
          </a:p>
          <a:p>
            <a:pPr marL="342900" indent="-342900">
              <a:lnSpc>
                <a:spcPts val="3000"/>
              </a:lnSpc>
              <a:buFont typeface="Arial" panose="020B0604020202020204" pitchFamily="34" charset="0"/>
              <a:buChar char="•"/>
              <a:tabLst>
                <a:tab pos="4308475" algn="l"/>
              </a:tabLst>
            </a:pPr>
            <a:r>
              <a:rPr lang="en-GB" sz="2400" dirty="0" smtClean="0"/>
              <a:t>EMPATHY</a:t>
            </a:r>
            <a:endParaRPr lang="en-NZ" sz="2400" dirty="0"/>
          </a:p>
          <a:p>
            <a:pPr marL="342900" indent="-342900">
              <a:lnSpc>
                <a:spcPts val="3000"/>
              </a:lnSpc>
              <a:buFont typeface="Arial" panose="020B0604020202020204" pitchFamily="34" charset="0"/>
              <a:buChar char="•"/>
              <a:tabLst>
                <a:tab pos="4308475" algn="l"/>
              </a:tabLst>
            </a:pPr>
            <a:r>
              <a:rPr lang="en-GB" sz="2400" dirty="0"/>
              <a:t>THEOLOGY </a:t>
            </a:r>
            <a:r>
              <a:rPr lang="en-GB" sz="2400" dirty="0" smtClean="0"/>
              <a:t>DEGREE</a:t>
            </a:r>
            <a:endParaRPr lang="en-NZ" sz="2400" dirty="0"/>
          </a:p>
          <a:p>
            <a:pPr marL="342900" indent="-342900">
              <a:lnSpc>
                <a:spcPts val="3000"/>
              </a:lnSpc>
              <a:buFont typeface="Arial" panose="020B0604020202020204" pitchFamily="34" charset="0"/>
              <a:buChar char="•"/>
              <a:tabLst>
                <a:tab pos="4308475" algn="l"/>
              </a:tabLst>
            </a:pPr>
            <a:r>
              <a:rPr lang="en-GB" sz="2400" dirty="0" smtClean="0"/>
              <a:t>CONFIDENTIALITY</a:t>
            </a:r>
            <a:endParaRPr lang="en-NZ" sz="2400" dirty="0"/>
          </a:p>
          <a:p>
            <a:pPr marL="342900" indent="-342900">
              <a:lnSpc>
                <a:spcPts val="3000"/>
              </a:lnSpc>
              <a:buFont typeface="Arial" panose="020B0604020202020204" pitchFamily="34" charset="0"/>
              <a:buChar char="•"/>
              <a:tabLst>
                <a:tab pos="4308475" algn="l"/>
              </a:tabLst>
            </a:pPr>
            <a:r>
              <a:rPr lang="en-GB" sz="2400" dirty="0"/>
              <a:t>KNOWING THE </a:t>
            </a:r>
            <a:r>
              <a:rPr lang="en-GB" sz="2400" dirty="0" smtClean="0"/>
              <a:t>INDIVIDUAL</a:t>
            </a:r>
            <a:endParaRPr lang="en-NZ" sz="2400" dirty="0"/>
          </a:p>
          <a:p>
            <a:pPr>
              <a:lnSpc>
                <a:spcPts val="3000"/>
              </a:lnSpc>
              <a:tabLst>
                <a:tab pos="3762375" algn="l"/>
              </a:tabLst>
            </a:pPr>
            <a:endParaRPr lang="en-NZ" sz="2400" dirty="0"/>
          </a:p>
        </p:txBody>
      </p:sp>
    </p:spTree>
    <p:extLst>
      <p:ext uri="{BB962C8B-B14F-4D97-AF65-F5344CB8AC3E}">
        <p14:creationId xmlns:p14="http://schemas.microsoft.com/office/powerpoint/2010/main" val="130606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Summary</a:t>
            </a:r>
            <a:endParaRPr lang="en-NZ" dirty="0"/>
          </a:p>
        </p:txBody>
      </p:sp>
      <p:sp>
        <p:nvSpPr>
          <p:cNvPr id="5" name="Content Placeholder 4"/>
          <p:cNvSpPr>
            <a:spLocks noGrp="1"/>
          </p:cNvSpPr>
          <p:nvPr>
            <p:ph idx="1"/>
          </p:nvPr>
        </p:nvSpPr>
        <p:spPr/>
        <p:txBody>
          <a:bodyPr>
            <a:normAutofit fontScale="92500" lnSpcReduction="10000"/>
          </a:bodyPr>
          <a:lstStyle/>
          <a:p>
            <a:r>
              <a:rPr lang="en-NZ" dirty="0" smtClean="0"/>
              <a:t>The mercy seat is a place where people can come to pray</a:t>
            </a:r>
          </a:p>
          <a:p>
            <a:r>
              <a:rPr lang="en-NZ" dirty="0" smtClean="0"/>
              <a:t>Public responses</a:t>
            </a:r>
          </a:p>
          <a:p>
            <a:pPr lvl="1"/>
            <a:r>
              <a:rPr lang="en-NZ" dirty="0" smtClean="0"/>
              <a:t>tend to be more lasting than private ones</a:t>
            </a:r>
          </a:p>
          <a:p>
            <a:pPr lvl="1"/>
            <a:r>
              <a:rPr lang="en-NZ" dirty="0" smtClean="0"/>
              <a:t>provide an event that can be remembered</a:t>
            </a:r>
          </a:p>
          <a:p>
            <a:pPr lvl="1"/>
            <a:r>
              <a:rPr lang="en-NZ" dirty="0" smtClean="0"/>
              <a:t>provide opportunity for support and counsel</a:t>
            </a:r>
          </a:p>
          <a:p>
            <a:r>
              <a:rPr lang="en-NZ" dirty="0" smtClean="0"/>
              <a:t>The main requirements for being a mercy seat counsellor are:</a:t>
            </a:r>
          </a:p>
          <a:p>
            <a:pPr lvl="1"/>
            <a:r>
              <a:rPr lang="en-NZ" dirty="0" smtClean="0"/>
              <a:t>A vibrant faith</a:t>
            </a:r>
          </a:p>
          <a:p>
            <a:pPr lvl="1"/>
            <a:r>
              <a:rPr lang="en-NZ" dirty="0" smtClean="0"/>
              <a:t>A genuine desire to help the other person</a:t>
            </a:r>
          </a:p>
          <a:p>
            <a:r>
              <a:rPr lang="en-NZ" dirty="0" smtClean="0"/>
              <a:t>We are not professional counsellors. Our only authority comes from the Bible</a:t>
            </a:r>
            <a:endParaRPr lang="en-NZ" dirty="0"/>
          </a:p>
        </p:txBody>
      </p:sp>
    </p:spTree>
    <p:extLst>
      <p:ext uri="{BB962C8B-B14F-4D97-AF65-F5344CB8AC3E}">
        <p14:creationId xmlns:p14="http://schemas.microsoft.com/office/powerpoint/2010/main" val="12056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3119</Words>
  <Application>Microsoft Office PowerPoint</Application>
  <PresentationFormat>On-screen Show (4:3)</PresentationFormat>
  <Paragraphs>475</Paragraphs>
  <Slides>43</Slides>
  <Notes>21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Mercy Seat Counselling</vt:lpstr>
      <vt:lpstr>Course Purpose</vt:lpstr>
      <vt:lpstr>Course Overview</vt:lpstr>
      <vt:lpstr>Discussion</vt:lpstr>
      <vt:lpstr>1. Why a Mercy Seat?</vt:lpstr>
      <vt:lpstr>1. Why a Mercy Seat?</vt:lpstr>
      <vt:lpstr>Discussion</vt:lpstr>
      <vt:lpstr>Discussion – the role of the mercy seat counsellor</vt:lpstr>
      <vt:lpstr>Summary</vt:lpstr>
      <vt:lpstr>2. Counselling process</vt:lpstr>
      <vt:lpstr>Counselling Process</vt:lpstr>
      <vt:lpstr>DISCUSSION</vt:lpstr>
      <vt:lpstr>Before approaching a seeker</vt:lpstr>
      <vt:lpstr>DISCUSSION</vt:lpstr>
      <vt:lpstr>Process for during</vt:lpstr>
      <vt:lpstr>Start Phase</vt:lpstr>
      <vt:lpstr>PRACTICE</vt:lpstr>
      <vt:lpstr>COUNSEL</vt:lpstr>
      <vt:lpstr>PRACTICE</vt:lpstr>
      <vt:lpstr>Counselling Children and teens</vt:lpstr>
      <vt:lpstr>Close</vt:lpstr>
      <vt:lpstr>Follow Up</vt:lpstr>
      <vt:lpstr>DISCUSSION</vt:lpstr>
      <vt:lpstr>Summary</vt:lpstr>
      <vt:lpstr>3. What Else?</vt:lpstr>
      <vt:lpstr>3. What Else?</vt:lpstr>
      <vt:lpstr>Summary</vt:lpstr>
      <vt:lpstr>4. Signs and Wonders</vt:lpstr>
      <vt:lpstr>4. Signs and Wonders</vt:lpstr>
      <vt:lpstr>DISCUSSION</vt:lpstr>
      <vt:lpstr>The ‘Acts’ view</vt:lpstr>
      <vt:lpstr>Discussion</vt:lpstr>
      <vt:lpstr>Praying for People to receive the Holy Spirit</vt:lpstr>
      <vt:lpstr>5. Local Variations</vt:lpstr>
      <vt:lpstr>5. Local Variations</vt:lpstr>
      <vt:lpstr>Summary</vt:lpstr>
      <vt:lpstr>Summary</vt:lpstr>
      <vt:lpstr>Summary (continued)</vt:lpstr>
      <vt:lpstr>Summary (continued)</vt:lpstr>
      <vt:lpstr>Summary (continued)</vt:lpstr>
      <vt:lpstr>Appendices</vt:lpstr>
      <vt:lpstr>Final Word</vt:lpstr>
      <vt:lpstr>Mercy Seat Counselling</vt:lpstr>
    </vt:vector>
  </TitlesOfParts>
  <Company>The Salvation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Mercy Seat Counselling</dc:title>
  <dc:creator>Alastair Kendrew</dc:creator>
  <cp:lastModifiedBy>Alastair Kendrew</cp:lastModifiedBy>
  <cp:revision>40</cp:revision>
  <dcterms:created xsi:type="dcterms:W3CDTF">2013-10-24T21:37:07Z</dcterms:created>
  <dcterms:modified xsi:type="dcterms:W3CDTF">2013-10-29T02:39:44Z</dcterms:modified>
</cp:coreProperties>
</file>